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13716000" cx="24384000"/>
  <p:notesSz cx="7023100" cy="9309100"/>
  <p:embeddedFontLs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SAWYER NEWMAN"/>
  <p:cmAuthor clrIdx="1" id="1" initials="" lastIdx="4" name="SHERI WHITE"/>
  <p:cmAuthor clrIdx="2" id="2" initials="" lastIdx="4" name="STACEY BEAULI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6.xml"/><Relationship Id="rId33" Type="http://schemas.openxmlformats.org/officeDocument/2006/relationships/font" Target="fonts/HelveticaNeue-boldItalic.fntdata"/><Relationship Id="rId10" Type="http://schemas.openxmlformats.org/officeDocument/2006/relationships/slide" Target="slides/slide5.xml"/><Relationship Id="rId32"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03T20:59:12.452">
    <p:pos x="14349" y="7631"/>
    <p:text>If there is a q&amp;a section - slide numbers might help audience members direct you back to specific slides. (I realize there is a lot of content already in the footer though)</p:text>
  </p:cm>
  <p:cm authorId="1" idx="1" dt="2022-02-04T14:22:42.428">
    <p:pos x="1200" y="2650"/>
    <p:text>Nice presentation!  I put my edits in red text so you can see them.  And in other places added comments.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2-04T17:55:32.951">
    <p:pos x="767" y="1105"/>
    <p:text>Add the OOI codes here so it is clear what yo mean below.</p:text>
  </p:cm>
  <p:cm authorId="2" idx="1" dt="2022-02-04T17:55:32.951">
    <p:pos x="767" y="1105"/>
    <p:text>Might reduce text on this slide by removing the bullets under Results.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2-03T20:52:54.185">
    <p:pos x="767" y="1237"/>
    <p:text>Could you mention (not necessarily add as a bullet) the relationship between a data stream and a reference designator?</p:text>
  </p:cm>
  <p:cm authorId="0" idx="3" dt="2022-02-03T20:51:19.088">
    <p:pos x="768" y="0"/>
    <p:text>I think having a vocab page is a great idea.</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2-02-04T17:58:52.727">
    <p:pos x="7112" y="1176"/>
    <p:text>This text can be reduced by distributing a label to respective image. True, there's no profiling mooring but the text could be "Surface moorings (shown here) and profiling moorings (not shown)"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02-04T14:18:08.282">
    <p:pos x="707" y="0"/>
    <p:text>If the audience doesn't already know the significance of this specific site, it might be worth mentioning.</p:text>
  </p:cm>
  <p:cm authorId="1" idx="3" dt="2022-02-04T14:18:08.282">
    <p:pos x="707" y="0"/>
    <p:text>Also, OOINet and DE use the term "Apex" for the corner with the Surface Mooring and Profiler Mooring.  So maybe use that term in your talk.</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2-04T14:17:14.302">
    <p:pos x="228" y="800"/>
    <p:text>I like the use of color between the diagram and the images, but the diagram is really small. Is there a higher resolution diagram? A diagram version without text might help. It doesn't seem like it would be possible to get the text to be large enough to read - and the pictures show the instrument names anyway.</p:text>
  </p:cm>
  <p:cm authorId="1" idx="4" dt="2022-02-04T14:17:14.302">
    <p:pos x="228" y="800"/>
    <p:text>I like the use of color, too.  But I think you want to circle the NSIF in blue as well.
Also, consider using 3602-90001 for the diagram – It has instrument details and less mooring details.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02-03T21:03:04.350">
    <p:pos x="768" y="1279"/>
    <p:text>I was surprised this would be called a third party tool if it was made at OOI.</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2-04T18:10:34.763">
    <p:pos x="360" y="1273"/>
    <p:text>If the deployment colors were consistent across both graphs, that could be really impactful.</p:text>
  </p:cm>
  <p:cm authorId="2" idx="3" dt="2022-02-04T18:10:34.763">
    <p:pos x="360" y="1273"/>
    <p:text>Agree this is an important edit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2-02-04T18:16:57.969">
    <p:pos x="833" y="1080"/>
    <p:text>This is a style point, with regard to “successfully measuring”: I think you could highlight throughout the talk the “successes” for OOI enabling the “R” (reusability) in FAIR data. This means not just when the data look good but also for missing data - use that to highlight how OOI provides annotations - or discrepancies - refer to QARTOD QC. This ties back to your Motivation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02300" y="4421800"/>
            <a:ext cx="5618475" cy="41890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ceanobservatories.org/knowledgebase/how-to-decipher-a-reference-designato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SAMI-pH and SAMI-pCO2 have very similar operating </a:t>
            </a:r>
            <a:endParaRPr/>
          </a:p>
        </p:txBody>
      </p:sp>
      <p:sp>
        <p:nvSpPr>
          <p:cNvPr id="168" name="Google Shape;168;p5: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63022e86c_0_10: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63022e86c_0_10: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QARTOD = Quality </a:t>
            </a:r>
            <a:r>
              <a:rPr lang="en-US"/>
              <a:t>Assurance</a:t>
            </a:r>
            <a:r>
              <a:rPr lang="en-US"/>
              <a:t> of Real-Time Oceanographic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0d4944ee6_0_89: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0d4944ee6_0_89: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QARTOD = Quality Assurance of Real-Time Oceanographic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34a4600e2_0_24: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34a4600e2_0_24: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For CGSN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0d4944ee6_0_49: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0d4944ee6_0_49: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23d77d617_0_20: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23d77d617_0_20: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0d4944ee6_0_0: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0d4944ee6_0_0: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0d4944ee6_0_25: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0d4944ee6_0_25: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29fe8cda0_1_12: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129fe8cda0_1_12: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46be32dfc_0_25: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72" name="Google Shape;72;gc46be32dfc_0_25: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Might just drop this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0d4944ee6_0_57: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0d4944ee6_0_57: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0d4944ee6_0_65: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0d4944ee6_0_65: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46be32dfc_0_15: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46be32dfc_0_15: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63022e86c_0_87: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63022e86c_0_87: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7: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26aa4bd1f_0_0: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26aa4bd1f_0_0: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23d77d617_0_26: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23d77d617_0_26: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https://oceanobservatories.org/knowledgebase/how-to-decipher-a-reference-designator/</a:t>
            </a:r>
            <a:r>
              <a:rPr lang="en-US"/>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OOI is a large NSF funded program with multiple elements. I'm just going to focus on one - Irminger Sea"</a:t>
            </a:r>
            <a:endParaRPr/>
          </a:p>
        </p:txBody>
      </p:sp>
      <p:sp>
        <p:nvSpPr>
          <p:cNvPr id="90" name="Google Shape;90;p2: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46be32dfc_0_35: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46be32dfc_0_35: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Get the importance of the Irminger Sea from a science perspective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46be32dfc_0_20: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46be32dfc_0_20: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34a4600e2_0_11:notes"/>
          <p:cNvSpPr/>
          <p:nvPr>
            <p:ph idx="2" type="sldImg"/>
          </p:nvPr>
        </p:nvSpPr>
        <p:spPr>
          <a:xfrm>
            <a:off x="1170750" y="698175"/>
            <a:ext cx="4682400" cy="34908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34a4600e2_0_11:notes"/>
          <p:cNvSpPr txBox="1"/>
          <p:nvPr>
            <p:ph idx="1" type="body"/>
          </p:nvPr>
        </p:nvSpPr>
        <p:spPr>
          <a:xfrm>
            <a:off x="702300" y="4421800"/>
            <a:ext cx="5618400" cy="41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702300" y="4421800"/>
            <a:ext cx="5618475" cy="41890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notes"/>
          <p:cNvSpPr/>
          <p:nvPr>
            <p:ph idx="2" type="sldImg"/>
          </p:nvPr>
        </p:nvSpPr>
        <p:spPr>
          <a:xfrm>
            <a:off x="1170750" y="698175"/>
            <a:ext cx="4682300" cy="3490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body"/>
          </p:nvPr>
        </p:nvSpPr>
        <p:spPr>
          <a:xfrm>
            <a:off x="1218960" y="3209400"/>
            <a:ext cx="21944880" cy="7954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2" name="Shape 42"/>
        <p:cNvGrpSpPr/>
        <p:nvPr/>
      </p:nvGrpSpPr>
      <p:grpSpPr>
        <a:xfrm>
          <a:off x="0" y="0"/>
          <a:ext cx="0" cy="0"/>
          <a:chOff x="0" y="0"/>
          <a:chExt cx="0" cy="0"/>
        </a:xfrm>
      </p:grpSpPr>
      <p:sp>
        <p:nvSpPr>
          <p:cNvPr id="43" name="Google Shape;43;p11"/>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a:off x="1218960" y="3209400"/>
            <a:ext cx="219448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1"/>
          <p:cNvSpPr txBox="1"/>
          <p:nvPr>
            <p:ph idx="2" type="body"/>
          </p:nvPr>
        </p:nvSpPr>
        <p:spPr>
          <a:xfrm>
            <a:off x="1218960" y="7364520"/>
            <a:ext cx="219448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6" name="Shape 46"/>
        <p:cNvGrpSpPr/>
        <p:nvPr/>
      </p:nvGrpSpPr>
      <p:grpSpPr>
        <a:xfrm>
          <a:off x="0" y="0"/>
          <a:ext cx="0" cy="0"/>
          <a:chOff x="0" y="0"/>
          <a:chExt cx="0" cy="0"/>
        </a:xfrm>
      </p:grpSpPr>
      <p:sp>
        <p:nvSpPr>
          <p:cNvPr id="47" name="Google Shape;47;p12"/>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 type="body"/>
          </p:nvPr>
        </p:nvSpPr>
        <p:spPr>
          <a:xfrm>
            <a:off x="12189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2" type="body"/>
          </p:nvPr>
        </p:nvSpPr>
        <p:spPr>
          <a:xfrm>
            <a:off x="124635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3" type="body"/>
          </p:nvPr>
        </p:nvSpPr>
        <p:spPr>
          <a:xfrm>
            <a:off x="1218960" y="736452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2"/>
          <p:cNvSpPr txBox="1"/>
          <p:nvPr>
            <p:ph idx="4" type="body"/>
          </p:nvPr>
        </p:nvSpPr>
        <p:spPr>
          <a:xfrm>
            <a:off x="12463560" y="736452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2" name="Shape 52"/>
        <p:cNvGrpSpPr/>
        <p:nvPr/>
      </p:nvGrpSpPr>
      <p:grpSpPr>
        <a:xfrm>
          <a:off x="0" y="0"/>
          <a:ext cx="0" cy="0"/>
          <a:chOff x="0" y="0"/>
          <a:chExt cx="0" cy="0"/>
        </a:xfrm>
      </p:grpSpPr>
      <p:sp>
        <p:nvSpPr>
          <p:cNvPr id="53" name="Google Shape;53;p13"/>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 type="body"/>
          </p:nvPr>
        </p:nvSpPr>
        <p:spPr>
          <a:xfrm>
            <a:off x="1218960" y="320940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2" type="body"/>
          </p:nvPr>
        </p:nvSpPr>
        <p:spPr>
          <a:xfrm>
            <a:off x="8638560" y="320940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3" type="body"/>
          </p:nvPr>
        </p:nvSpPr>
        <p:spPr>
          <a:xfrm>
            <a:off x="16058520" y="320940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4" type="body"/>
          </p:nvPr>
        </p:nvSpPr>
        <p:spPr>
          <a:xfrm>
            <a:off x="1218960" y="736452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5" type="body"/>
          </p:nvPr>
        </p:nvSpPr>
        <p:spPr>
          <a:xfrm>
            <a:off x="8638560" y="736452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3"/>
          <p:cNvSpPr txBox="1"/>
          <p:nvPr>
            <p:ph idx="6" type="body"/>
          </p:nvPr>
        </p:nvSpPr>
        <p:spPr>
          <a:xfrm>
            <a:off x="16058520" y="7364520"/>
            <a:ext cx="70660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 type="subTitle"/>
          </p:nvPr>
        </p:nvSpPr>
        <p:spPr>
          <a:xfrm>
            <a:off x="1218960" y="3209400"/>
            <a:ext cx="21944880" cy="795492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
          <p:cNvSpPr txBox="1"/>
          <p:nvPr>
            <p:ph idx="1" type="body"/>
          </p:nvPr>
        </p:nvSpPr>
        <p:spPr>
          <a:xfrm>
            <a:off x="1218960" y="3209400"/>
            <a:ext cx="10708920" cy="7954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 name="Google Shape;22;p5"/>
          <p:cNvSpPr txBox="1"/>
          <p:nvPr>
            <p:ph idx="2" type="body"/>
          </p:nvPr>
        </p:nvSpPr>
        <p:spPr>
          <a:xfrm>
            <a:off x="12463560" y="3209400"/>
            <a:ext cx="10708920" cy="7954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5" name="Shape 25"/>
        <p:cNvGrpSpPr/>
        <p:nvPr/>
      </p:nvGrpSpPr>
      <p:grpSpPr>
        <a:xfrm>
          <a:off x="0" y="0"/>
          <a:ext cx="0" cy="0"/>
          <a:chOff x="0" y="0"/>
          <a:chExt cx="0" cy="0"/>
        </a:xfrm>
      </p:grpSpPr>
      <p:sp>
        <p:nvSpPr>
          <p:cNvPr id="26" name="Google Shape;26;p7"/>
          <p:cNvSpPr txBox="1"/>
          <p:nvPr>
            <p:ph idx="1" type="subTitle"/>
          </p:nvPr>
        </p:nvSpPr>
        <p:spPr>
          <a:xfrm>
            <a:off x="1218960" y="547200"/>
            <a:ext cx="21944880" cy="106160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7" name="Shape 27"/>
        <p:cNvGrpSpPr/>
        <p:nvPr/>
      </p:nvGrpSpPr>
      <p:grpSpPr>
        <a:xfrm>
          <a:off x="0" y="0"/>
          <a:ext cx="0" cy="0"/>
          <a:chOff x="0" y="0"/>
          <a:chExt cx="0" cy="0"/>
        </a:xfrm>
      </p:grpSpPr>
      <p:sp>
        <p:nvSpPr>
          <p:cNvPr id="28" name="Google Shape;28;p8"/>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
          <p:cNvSpPr txBox="1"/>
          <p:nvPr>
            <p:ph idx="1" type="body"/>
          </p:nvPr>
        </p:nvSpPr>
        <p:spPr>
          <a:xfrm>
            <a:off x="12189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2" type="body"/>
          </p:nvPr>
        </p:nvSpPr>
        <p:spPr>
          <a:xfrm>
            <a:off x="12463560" y="3209400"/>
            <a:ext cx="10708920" cy="7954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8"/>
          <p:cNvSpPr txBox="1"/>
          <p:nvPr>
            <p:ph idx="3" type="body"/>
          </p:nvPr>
        </p:nvSpPr>
        <p:spPr>
          <a:xfrm>
            <a:off x="1218960" y="736452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2" name="Shape 32"/>
        <p:cNvGrpSpPr/>
        <p:nvPr/>
      </p:nvGrpSpPr>
      <p:grpSpPr>
        <a:xfrm>
          <a:off x="0" y="0"/>
          <a:ext cx="0" cy="0"/>
          <a:chOff x="0" y="0"/>
          <a:chExt cx="0" cy="0"/>
        </a:xfrm>
      </p:grpSpPr>
      <p:sp>
        <p:nvSpPr>
          <p:cNvPr id="33" name="Google Shape;33;p9"/>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
          <p:cNvSpPr txBox="1"/>
          <p:nvPr>
            <p:ph idx="1" type="body"/>
          </p:nvPr>
        </p:nvSpPr>
        <p:spPr>
          <a:xfrm>
            <a:off x="1218960" y="3209400"/>
            <a:ext cx="10708920" cy="79549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2" type="body"/>
          </p:nvPr>
        </p:nvSpPr>
        <p:spPr>
          <a:xfrm>
            <a:off x="124635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9"/>
          <p:cNvSpPr txBox="1"/>
          <p:nvPr>
            <p:ph idx="3" type="body"/>
          </p:nvPr>
        </p:nvSpPr>
        <p:spPr>
          <a:xfrm>
            <a:off x="12463560" y="736452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7" name="Shape 37"/>
        <p:cNvGrpSpPr/>
        <p:nvPr/>
      </p:nvGrpSpPr>
      <p:grpSpPr>
        <a:xfrm>
          <a:off x="0" y="0"/>
          <a:ext cx="0" cy="0"/>
          <a:chOff x="0" y="0"/>
          <a:chExt cx="0" cy="0"/>
        </a:xfrm>
      </p:grpSpPr>
      <p:sp>
        <p:nvSpPr>
          <p:cNvPr id="38" name="Google Shape;38;p10"/>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0"/>
          <p:cNvSpPr txBox="1"/>
          <p:nvPr>
            <p:ph idx="1" type="body"/>
          </p:nvPr>
        </p:nvSpPr>
        <p:spPr>
          <a:xfrm>
            <a:off x="12189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2" type="body"/>
          </p:nvPr>
        </p:nvSpPr>
        <p:spPr>
          <a:xfrm>
            <a:off x="12463560" y="3209400"/>
            <a:ext cx="1070892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0"/>
          <p:cNvSpPr txBox="1"/>
          <p:nvPr>
            <p:ph idx="3" type="body"/>
          </p:nvPr>
        </p:nvSpPr>
        <p:spPr>
          <a:xfrm>
            <a:off x="1218960" y="7364520"/>
            <a:ext cx="21944880" cy="3794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7.xml"/><Relationship Id="rId10" Type="http://schemas.openxmlformats.org/officeDocument/2006/relationships/slideLayout" Target="../slideLayouts/slideLayout6.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17.pn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theme" Target="../theme/theme1.xml"/><Relationship Id="rId16" Type="http://schemas.openxmlformats.org/officeDocument/2006/relationships/slideLayout" Target="../slideLayouts/slideLayout12.xml"/><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9F5"/>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4320" y="11518920"/>
            <a:ext cx="24370920" cy="2196720"/>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23629680" y="554400"/>
            <a:ext cx="353160" cy="3745440"/>
          </a:xfrm>
          <a:prstGeom prst="rect">
            <a:avLst/>
          </a:prstGeom>
          <a:noFill/>
          <a:ln>
            <a:noFill/>
          </a:ln>
        </p:spPr>
      </p:pic>
      <p:pic>
        <p:nvPicPr>
          <p:cNvPr id="8" name="Google Shape;8;p1"/>
          <p:cNvPicPr preferRelativeResize="0"/>
          <p:nvPr/>
        </p:nvPicPr>
        <p:blipFill rotWithShape="1">
          <a:blip r:embed="rId3">
            <a:alphaModFix/>
          </a:blip>
          <a:srcRect b="0" l="0" r="0" t="0"/>
          <a:stretch/>
        </p:blipFill>
        <p:spPr>
          <a:xfrm>
            <a:off x="22878000" y="12648600"/>
            <a:ext cx="893160" cy="893160"/>
          </a:xfrm>
          <a:prstGeom prst="rect">
            <a:avLst/>
          </a:prstGeom>
          <a:noFill/>
          <a:ln>
            <a:noFill/>
          </a:ln>
        </p:spPr>
      </p:pic>
      <p:pic>
        <p:nvPicPr>
          <p:cNvPr id="9" name="Google Shape;9;p1"/>
          <p:cNvPicPr preferRelativeResize="0"/>
          <p:nvPr/>
        </p:nvPicPr>
        <p:blipFill rotWithShape="1">
          <a:blip r:embed="rId4">
            <a:alphaModFix/>
          </a:blip>
          <a:srcRect b="0" l="0" r="0" t="0"/>
          <a:stretch/>
        </p:blipFill>
        <p:spPr>
          <a:xfrm>
            <a:off x="1064520" y="12841200"/>
            <a:ext cx="3390480" cy="609120"/>
          </a:xfrm>
          <a:prstGeom prst="rect">
            <a:avLst/>
          </a:prstGeom>
          <a:noFill/>
          <a:ln>
            <a:noFill/>
          </a:ln>
        </p:spPr>
      </p:pic>
      <p:sp>
        <p:nvSpPr>
          <p:cNvPr id="10" name="Google Shape;10;p1"/>
          <p:cNvSpPr txBox="1"/>
          <p:nvPr>
            <p:ph type="title"/>
          </p:nvPr>
        </p:nvSpPr>
        <p:spPr>
          <a:xfrm>
            <a:off x="1218960" y="547200"/>
            <a:ext cx="21944880" cy="22899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 type="body"/>
          </p:nvPr>
        </p:nvSpPr>
        <p:spPr>
          <a:xfrm>
            <a:off x="1218960" y="3209400"/>
            <a:ext cx="21944880" cy="795492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0.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comments" Target="../comments/comment8.xml"/><Relationship Id="rId4" Type="http://schemas.openxmlformats.org/officeDocument/2006/relationships/image" Target="../media/image28.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comments" Target="../comments/commen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discourse.oceanobservatories.org/" TargetMode="External"/><Relationship Id="rId4" Type="http://schemas.openxmlformats.org/officeDocument/2006/relationships/hyperlink" Target="https://github.com/reedan88/Ocean-Sciences-202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10.jpg"/><Relationship Id="rId9" Type="http://schemas.openxmlformats.org/officeDocument/2006/relationships/image" Target="../media/image6.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13.jp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gif"/><Relationship Id="rId4" Type="http://schemas.openxmlformats.org/officeDocument/2006/relationships/image" Target="../media/image21.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4">
            <a:alphaModFix/>
          </a:blip>
          <a:srcRect b="0" l="0" r="0" t="0"/>
          <a:stretch/>
        </p:blipFill>
        <p:spPr>
          <a:xfrm>
            <a:off x="12600" y="0"/>
            <a:ext cx="24370920" cy="13715640"/>
          </a:xfrm>
          <a:prstGeom prst="rect">
            <a:avLst/>
          </a:prstGeom>
          <a:noFill/>
          <a:ln>
            <a:noFill/>
          </a:ln>
        </p:spPr>
      </p:pic>
      <p:pic>
        <p:nvPicPr>
          <p:cNvPr id="65" name="Google Shape;65;p14"/>
          <p:cNvPicPr preferRelativeResize="0"/>
          <p:nvPr/>
        </p:nvPicPr>
        <p:blipFill rotWithShape="1">
          <a:blip r:embed="rId5">
            <a:alphaModFix/>
          </a:blip>
          <a:srcRect b="0" l="0" r="0" t="0"/>
          <a:stretch/>
        </p:blipFill>
        <p:spPr>
          <a:xfrm>
            <a:off x="22779720" y="12115440"/>
            <a:ext cx="986040" cy="986040"/>
          </a:xfrm>
          <a:prstGeom prst="rect">
            <a:avLst/>
          </a:prstGeom>
          <a:noFill/>
          <a:ln>
            <a:noFill/>
          </a:ln>
        </p:spPr>
      </p:pic>
      <p:pic>
        <p:nvPicPr>
          <p:cNvPr id="66" name="Google Shape;66;p14"/>
          <p:cNvPicPr preferRelativeResize="0"/>
          <p:nvPr/>
        </p:nvPicPr>
        <p:blipFill rotWithShape="1">
          <a:blip r:embed="rId6">
            <a:alphaModFix/>
          </a:blip>
          <a:srcRect b="0" l="0" r="0" t="0"/>
          <a:stretch/>
        </p:blipFill>
        <p:spPr>
          <a:xfrm>
            <a:off x="23096159" y="656280"/>
            <a:ext cx="353160" cy="3745440"/>
          </a:xfrm>
          <a:prstGeom prst="rect">
            <a:avLst/>
          </a:prstGeom>
          <a:noFill/>
          <a:ln>
            <a:noFill/>
          </a:ln>
        </p:spPr>
      </p:pic>
      <p:pic>
        <p:nvPicPr>
          <p:cNvPr id="67" name="Google Shape;67;p14"/>
          <p:cNvPicPr preferRelativeResize="0"/>
          <p:nvPr/>
        </p:nvPicPr>
        <p:blipFill rotWithShape="1">
          <a:blip r:embed="rId7">
            <a:alphaModFix/>
          </a:blip>
          <a:srcRect b="0" l="0" r="0" t="0"/>
          <a:stretch/>
        </p:blipFill>
        <p:spPr>
          <a:xfrm>
            <a:off x="1905120" y="1646640"/>
            <a:ext cx="6655320" cy="1191240"/>
          </a:xfrm>
          <a:prstGeom prst="rect">
            <a:avLst/>
          </a:prstGeom>
          <a:noFill/>
          <a:ln>
            <a:noFill/>
          </a:ln>
        </p:spPr>
      </p:pic>
      <p:sp>
        <p:nvSpPr>
          <p:cNvPr id="68" name="Google Shape;68;p14"/>
          <p:cNvSpPr/>
          <p:nvPr/>
        </p:nvSpPr>
        <p:spPr>
          <a:xfrm>
            <a:off x="1905120" y="4207680"/>
            <a:ext cx="13612319" cy="4788720"/>
          </a:xfrm>
          <a:prstGeom prst="rect">
            <a:avLst/>
          </a:prstGeom>
          <a:noFill/>
          <a:ln>
            <a:noFill/>
          </a:ln>
        </p:spPr>
        <p:txBody>
          <a:bodyPr anchorCtr="0" anchor="ctr" bIns="50750" lIns="50750" spcFirstLastPara="1" rIns="50750" wrap="square" tIns="50750">
            <a:noAutofit/>
          </a:bodyPr>
          <a:lstStyle/>
          <a:p>
            <a:pPr indent="0" lvl="0" marL="0" marR="0" rtl="0" algn="l">
              <a:lnSpc>
                <a:spcPct val="80000"/>
              </a:lnSpc>
              <a:spcBef>
                <a:spcPts val="0"/>
              </a:spcBef>
              <a:spcAft>
                <a:spcPts val="0"/>
              </a:spcAft>
              <a:buNone/>
            </a:pPr>
            <a:r>
              <a:rPr b="1" lang="en-US" sz="9600">
                <a:solidFill>
                  <a:srgbClr val="005087"/>
                </a:solidFill>
                <a:latin typeface="Calibri"/>
                <a:ea typeface="Calibri"/>
                <a:cs typeface="Calibri"/>
                <a:sym typeface="Calibri"/>
              </a:rPr>
              <a:t>OOI </a:t>
            </a:r>
            <a:r>
              <a:rPr b="1" lang="en-US" sz="9600">
                <a:solidFill>
                  <a:srgbClr val="005087"/>
                </a:solidFill>
                <a:latin typeface="Calibri"/>
                <a:ea typeface="Calibri"/>
                <a:cs typeface="Calibri"/>
                <a:sym typeface="Calibri"/>
              </a:rPr>
              <a:t>Carbon</a:t>
            </a:r>
            <a:r>
              <a:rPr b="1" lang="en-US" sz="9600">
                <a:solidFill>
                  <a:srgbClr val="005087"/>
                </a:solidFill>
                <a:latin typeface="Calibri"/>
                <a:ea typeface="Calibri"/>
                <a:cs typeface="Calibri"/>
                <a:sym typeface="Calibri"/>
              </a:rPr>
              <a:t> System Data: Irminger Array</a:t>
            </a:r>
            <a:endParaRPr b="0" i="0" sz="9600" u="none" cap="none" strike="noStrike">
              <a:latin typeface="Arial"/>
              <a:ea typeface="Arial"/>
              <a:cs typeface="Arial"/>
              <a:sym typeface="Arial"/>
            </a:endParaRPr>
          </a:p>
          <a:p>
            <a:pPr indent="0" lvl="0" marL="0" marR="0" rtl="0" algn="l">
              <a:lnSpc>
                <a:spcPct val="120000"/>
              </a:lnSpc>
              <a:spcBef>
                <a:spcPts val="2999"/>
              </a:spcBef>
              <a:spcAft>
                <a:spcPts val="0"/>
              </a:spcAft>
              <a:buNone/>
            </a:pPr>
            <a:r>
              <a:rPr lang="en-US" sz="5400">
                <a:solidFill>
                  <a:srgbClr val="005087"/>
                </a:solidFill>
                <a:latin typeface="Calibri"/>
                <a:ea typeface="Calibri"/>
                <a:cs typeface="Calibri"/>
                <a:sym typeface="Calibri"/>
              </a:rPr>
              <a:t>March 4th, 2022</a:t>
            </a:r>
            <a:br>
              <a:rPr lang="en-US" sz="5400">
                <a:solidFill>
                  <a:srgbClr val="005087"/>
                </a:solidFill>
                <a:latin typeface="Calibri"/>
                <a:ea typeface="Calibri"/>
                <a:cs typeface="Calibri"/>
                <a:sym typeface="Calibri"/>
              </a:rPr>
            </a:br>
            <a:r>
              <a:rPr lang="en-US" sz="5400">
                <a:solidFill>
                  <a:srgbClr val="005087"/>
                </a:solidFill>
                <a:latin typeface="Calibri"/>
                <a:ea typeface="Calibri"/>
                <a:cs typeface="Calibri"/>
                <a:sym typeface="Calibri"/>
              </a:rPr>
              <a:t>Andrew Reed</a:t>
            </a:r>
            <a:endParaRPr sz="5400">
              <a:solidFill>
                <a:srgbClr val="005087"/>
              </a:solidFill>
              <a:latin typeface="Calibri"/>
              <a:ea typeface="Calibri"/>
              <a:cs typeface="Calibri"/>
              <a:sym typeface="Calibri"/>
            </a:endParaRPr>
          </a:p>
        </p:txBody>
      </p:sp>
      <p:pic>
        <p:nvPicPr>
          <p:cNvPr id="69" name="Google Shape;69;p14"/>
          <p:cNvPicPr preferRelativeResize="0"/>
          <p:nvPr/>
        </p:nvPicPr>
        <p:blipFill>
          <a:blip r:embed="rId8">
            <a:alphaModFix/>
          </a:blip>
          <a:stretch>
            <a:fillRect/>
          </a:stretch>
        </p:blipFill>
        <p:spPr>
          <a:xfrm>
            <a:off x="9025750" y="1646650"/>
            <a:ext cx="3299800" cy="1191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9F5"/>
        </a:solidFill>
      </p:bgPr>
    </p:bg>
    <p:spTree>
      <p:nvGrpSpPr>
        <p:cNvPr id="159" name="Shape 159"/>
        <p:cNvGrpSpPr/>
        <p:nvPr/>
      </p:nvGrpSpPr>
      <p:grpSpPr>
        <a:xfrm>
          <a:off x="0" y="0"/>
          <a:ext cx="0" cy="0"/>
          <a:chOff x="0" y="0"/>
          <a:chExt cx="0" cy="0"/>
        </a:xfrm>
      </p:grpSpPr>
      <p:sp>
        <p:nvSpPr>
          <p:cNvPr id="160" name="Google Shape;160;p23"/>
          <p:cNvSpPr/>
          <p:nvPr/>
        </p:nvSpPr>
        <p:spPr>
          <a:xfrm>
            <a:off x="1828800" y="3108960"/>
            <a:ext cx="18562320" cy="8412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5400" u="none" cap="none" strike="noStrike">
                <a:solidFill>
                  <a:srgbClr val="000000"/>
                </a:solidFill>
                <a:latin typeface="Helvetica Neue"/>
                <a:ea typeface="Helvetica Neue"/>
                <a:cs typeface="Helvetica Neue"/>
                <a:sym typeface="Helvetica Neue"/>
              </a:rPr>
              <a:t> </a:t>
            </a:r>
            <a:endParaRPr b="0" i="0" sz="5400" u="none" cap="none" strike="noStrike">
              <a:latin typeface="Arial"/>
              <a:ea typeface="Arial"/>
              <a:cs typeface="Arial"/>
              <a:sym typeface="Arial"/>
            </a:endParaRPr>
          </a:p>
        </p:txBody>
      </p:sp>
      <p:sp>
        <p:nvSpPr>
          <p:cNvPr id="161" name="Google Shape;161;p23"/>
          <p:cNvSpPr/>
          <p:nvPr/>
        </p:nvSpPr>
        <p:spPr>
          <a:xfrm>
            <a:off x="543800" y="2230875"/>
            <a:ext cx="16473000" cy="88335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i="0" lang="en-US" sz="3600" u="none" cap="none" strike="noStrike">
                <a:solidFill>
                  <a:srgbClr val="000000"/>
                </a:solidFill>
                <a:latin typeface="Helvetica Neue"/>
                <a:ea typeface="Helvetica Neue"/>
                <a:cs typeface="Helvetica Neue"/>
                <a:sym typeface="Helvetica Neue"/>
              </a:rPr>
              <a:t>Measures the in-situ pCO2 with colorimetric reagent method</a:t>
            </a:r>
            <a:endParaRPr i="0" sz="3600" u="none" cap="none" strike="noStrike">
              <a:latin typeface="Helvetica Neue"/>
              <a:ea typeface="Helvetica Neue"/>
              <a:cs typeface="Helvetica Neue"/>
              <a:sym typeface="Helvetica Neue"/>
            </a:endParaRPr>
          </a:p>
          <a:p>
            <a:pPr indent="-457200" lvl="0" marL="914400" marR="0" rtl="0" algn="l">
              <a:lnSpc>
                <a:spcPct val="100000"/>
              </a:lnSpc>
              <a:spcBef>
                <a:spcPts val="0"/>
              </a:spcBef>
              <a:spcAft>
                <a:spcPts val="0"/>
              </a:spcAft>
              <a:buClr>
                <a:srgbClr val="000000"/>
              </a:buClr>
              <a:buSzPts val="3600"/>
              <a:buFont typeface="Helvetica Neue"/>
              <a:buAutoNum type="arabicPeriod"/>
            </a:pPr>
            <a:r>
              <a:rPr i="0" lang="en-US" sz="3600" u="none" cap="none" strike="noStrike">
                <a:solidFill>
                  <a:srgbClr val="000000"/>
                </a:solidFill>
                <a:latin typeface="Helvetica Neue"/>
                <a:ea typeface="Helvetica Neue"/>
                <a:cs typeface="Helvetica Neue"/>
                <a:sym typeface="Helvetica Neue"/>
              </a:rPr>
              <a:t>Takes a sample of seawater</a:t>
            </a:r>
            <a:endParaRPr i="0" sz="3600" u="none" cap="none" strike="noStrike">
              <a:solidFill>
                <a:srgbClr val="000000"/>
              </a:solidFill>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Equilibrates a </a:t>
            </a:r>
            <a:r>
              <a:rPr lang="en-US" sz="3600">
                <a:latin typeface="Helvetica Neue"/>
                <a:ea typeface="Helvetica Neue"/>
                <a:cs typeface="Helvetica Neue"/>
                <a:sym typeface="Helvetica Neue"/>
              </a:rPr>
              <a:t>pH</a:t>
            </a:r>
            <a:r>
              <a:rPr lang="en-US" sz="3600">
                <a:latin typeface="Helvetica Neue"/>
                <a:ea typeface="Helvetica Neue"/>
                <a:cs typeface="Helvetica Neue"/>
                <a:sym typeface="Helvetica Neue"/>
              </a:rPr>
              <a:t>-sensitive dye with the seawater sample separated by a CO2-selective membrane</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Titrates the dye with a standard reagent</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Measures dye &amp; blanks at 434 &amp; 578 nm wavelengths</a:t>
            </a:r>
            <a:endParaRPr sz="3600">
              <a:latin typeface="Helvetica Neue"/>
              <a:ea typeface="Helvetica Neue"/>
              <a:cs typeface="Helvetica Neue"/>
              <a:sym typeface="Helvetica Neue"/>
            </a:endParaRPr>
          </a:p>
          <a:p>
            <a:pPr indent="0" lvl="0" marL="91440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US" sz="3600">
                <a:latin typeface="Helvetica Neue"/>
                <a:ea typeface="Helvetica Neue"/>
                <a:cs typeface="Helvetica Neue"/>
                <a:sym typeface="Helvetica Neue"/>
              </a:rPr>
              <a:t>Manufacturer’s specifications</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Accuracy +/- 3 uatm</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Precision</a:t>
            </a:r>
            <a:r>
              <a:rPr lang="en-US" sz="3600">
                <a:latin typeface="Helvetica Neue"/>
                <a:ea typeface="Helvetica Neue"/>
                <a:cs typeface="Helvetica Neue"/>
                <a:sym typeface="Helvetica Neue"/>
              </a:rPr>
              <a:t> &lt; 1 uatm</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Drift &lt; 1 uatm per year</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Calibrated 200 - 1200 uatm</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US" sz="3600">
                <a:latin typeface="Helvetica Neue"/>
                <a:ea typeface="Helvetica Neue"/>
                <a:cs typeface="Helvetica Neue"/>
                <a:sym typeface="Helvetica Neue"/>
              </a:rPr>
              <a:t>Mounted on:</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Global Surface Moorings: </a:t>
            </a:r>
            <a:endParaRPr sz="3600">
              <a:latin typeface="Helvetica Neue"/>
              <a:ea typeface="Helvetica Neue"/>
              <a:cs typeface="Helvetica Neue"/>
              <a:sym typeface="Helvetica Neue"/>
            </a:endParaRPr>
          </a:p>
          <a:p>
            <a:pPr indent="-457200" lvl="1" marL="13716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Near Surface Instrument Frame @ 12 m</a:t>
            </a:r>
            <a:endParaRPr sz="3600">
              <a:latin typeface="Helvetica Neue"/>
              <a:ea typeface="Helvetica Neue"/>
              <a:cs typeface="Helvetica Neue"/>
              <a:sym typeface="Helvetica Neue"/>
            </a:endParaRPr>
          </a:p>
          <a:p>
            <a:pPr indent="-457200" lvl="1" marL="13716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Clamped on wire @ 40 m, 80 m, &amp; 130 m</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8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800">
              <a:latin typeface="Helvetica Neue"/>
              <a:ea typeface="Helvetica Neue"/>
              <a:cs typeface="Helvetica Neue"/>
              <a:sym typeface="Helvetica Neue"/>
            </a:endParaRPr>
          </a:p>
        </p:txBody>
      </p:sp>
      <p:pic>
        <p:nvPicPr>
          <p:cNvPr id="162" name="Google Shape;162;p23"/>
          <p:cNvPicPr preferRelativeResize="0"/>
          <p:nvPr/>
        </p:nvPicPr>
        <p:blipFill rotWithShape="1">
          <a:blip r:embed="rId3">
            <a:alphaModFix/>
          </a:blip>
          <a:srcRect b="0" l="0" r="0" t="0"/>
          <a:stretch/>
        </p:blipFill>
        <p:spPr>
          <a:xfrm>
            <a:off x="360" y="11520000"/>
            <a:ext cx="24383520" cy="2209320"/>
          </a:xfrm>
          <a:prstGeom prst="rect">
            <a:avLst/>
          </a:prstGeom>
          <a:noFill/>
          <a:ln>
            <a:noFill/>
          </a:ln>
        </p:spPr>
      </p:pic>
      <p:pic>
        <p:nvPicPr>
          <p:cNvPr id="163" name="Google Shape;163;p23"/>
          <p:cNvPicPr preferRelativeResize="0"/>
          <p:nvPr/>
        </p:nvPicPr>
        <p:blipFill rotWithShape="1">
          <a:blip r:embed="rId4">
            <a:alphaModFix/>
          </a:blip>
          <a:srcRect b="0" l="28965" r="26175" t="0"/>
          <a:stretch/>
        </p:blipFill>
        <p:spPr>
          <a:xfrm>
            <a:off x="20632925" y="1060000"/>
            <a:ext cx="2754601" cy="9250224"/>
          </a:xfrm>
          <a:prstGeom prst="rect">
            <a:avLst/>
          </a:prstGeom>
          <a:noFill/>
          <a:ln cap="flat" cmpd="sng" w="19050">
            <a:solidFill>
              <a:schemeClr val="dk1"/>
            </a:solidFill>
            <a:prstDash val="solid"/>
            <a:round/>
            <a:headEnd len="sm" w="sm" type="none"/>
            <a:tailEnd len="sm" w="sm" type="none"/>
          </a:ln>
        </p:spPr>
      </p:pic>
      <p:sp>
        <p:nvSpPr>
          <p:cNvPr id="164" name="Google Shape;164;p23"/>
          <p:cNvSpPr/>
          <p:nvPr/>
        </p:nvSpPr>
        <p:spPr>
          <a:xfrm>
            <a:off x="2010415"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i="0" lang="en-US" sz="8000" u="none" cap="none" strike="noStrike">
                <a:solidFill>
                  <a:srgbClr val="005087"/>
                </a:solidFill>
                <a:latin typeface="Calibri"/>
                <a:ea typeface="Calibri"/>
                <a:cs typeface="Calibri"/>
                <a:sym typeface="Calibri"/>
              </a:rPr>
              <a:t>Instrumentation: </a:t>
            </a:r>
            <a:r>
              <a:rPr b="1" lang="en-US" sz="8000">
                <a:solidFill>
                  <a:srgbClr val="005087"/>
                </a:solidFill>
                <a:latin typeface="Calibri"/>
                <a:ea typeface="Calibri"/>
                <a:cs typeface="Calibri"/>
                <a:sym typeface="Calibri"/>
              </a:rPr>
              <a:t>Sunburst SAMI-pCO2</a:t>
            </a:r>
            <a:endParaRPr b="0" i="0" sz="8000" u="none" cap="none" strike="noStrike">
              <a:latin typeface="Arial"/>
              <a:ea typeface="Arial"/>
              <a:cs typeface="Arial"/>
              <a:sym typeface="Arial"/>
            </a:endParaRPr>
          </a:p>
        </p:txBody>
      </p:sp>
      <p:pic>
        <p:nvPicPr>
          <p:cNvPr id="165" name="Google Shape;165;p23"/>
          <p:cNvPicPr preferRelativeResize="0"/>
          <p:nvPr/>
        </p:nvPicPr>
        <p:blipFill>
          <a:blip r:embed="rId5">
            <a:alphaModFix/>
          </a:blip>
          <a:stretch>
            <a:fillRect/>
          </a:stretch>
        </p:blipFill>
        <p:spPr>
          <a:xfrm>
            <a:off x="10807475" y="6527375"/>
            <a:ext cx="9982775" cy="66602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9F5"/>
        </a:solidFill>
      </p:bgPr>
    </p:bg>
    <p:spTree>
      <p:nvGrpSpPr>
        <p:cNvPr id="169" name="Shape 169"/>
        <p:cNvGrpSpPr/>
        <p:nvPr/>
      </p:nvGrpSpPr>
      <p:grpSpPr>
        <a:xfrm>
          <a:off x="0" y="0"/>
          <a:ext cx="0" cy="0"/>
          <a:chOff x="0" y="0"/>
          <a:chExt cx="0" cy="0"/>
        </a:xfrm>
      </p:grpSpPr>
      <p:sp>
        <p:nvSpPr>
          <p:cNvPr id="170" name="Google Shape;170;p24"/>
          <p:cNvSpPr/>
          <p:nvPr/>
        </p:nvSpPr>
        <p:spPr>
          <a:xfrm>
            <a:off x="1828800" y="3108960"/>
            <a:ext cx="18562320" cy="84124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5400" u="none" cap="none" strike="noStrike">
                <a:solidFill>
                  <a:srgbClr val="000000"/>
                </a:solidFill>
                <a:latin typeface="Helvetica Neue"/>
                <a:ea typeface="Helvetica Neue"/>
                <a:cs typeface="Helvetica Neue"/>
                <a:sym typeface="Helvetica Neue"/>
              </a:rPr>
              <a:t> </a:t>
            </a:r>
            <a:endParaRPr b="0" i="0" sz="5400" u="none" cap="none" strike="noStrike">
              <a:latin typeface="Arial"/>
              <a:ea typeface="Arial"/>
              <a:cs typeface="Arial"/>
              <a:sym typeface="Arial"/>
            </a:endParaRPr>
          </a:p>
        </p:txBody>
      </p:sp>
      <p:sp>
        <p:nvSpPr>
          <p:cNvPr id="171" name="Google Shape;171;p24"/>
          <p:cNvSpPr/>
          <p:nvPr/>
        </p:nvSpPr>
        <p:spPr>
          <a:xfrm>
            <a:off x="2010300" y="1725800"/>
            <a:ext cx="19248600" cy="10041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Helvetica Neue"/>
                <a:ea typeface="Helvetica Neue"/>
                <a:cs typeface="Helvetica Neue"/>
                <a:sym typeface="Helvetica Neue"/>
              </a:rPr>
              <a:t>Measures the in-situ p</a:t>
            </a:r>
            <a:r>
              <a:rPr lang="en-US" sz="3600">
                <a:latin typeface="Helvetica Neue"/>
                <a:ea typeface="Helvetica Neue"/>
                <a:cs typeface="Helvetica Neue"/>
                <a:sym typeface="Helvetica Neue"/>
              </a:rPr>
              <a:t>H [Total scale]</a:t>
            </a:r>
            <a:r>
              <a:rPr b="0" i="0" lang="en-US" sz="3600" u="none" cap="none" strike="noStrike">
                <a:solidFill>
                  <a:srgbClr val="000000"/>
                </a:solidFill>
                <a:latin typeface="Helvetica Neue"/>
                <a:ea typeface="Helvetica Neue"/>
                <a:cs typeface="Helvetica Neue"/>
                <a:sym typeface="Helvetica Neue"/>
              </a:rPr>
              <a:t> with colorimetric reagent method</a:t>
            </a:r>
            <a:endParaRPr b="0" i="0" sz="3600" u="none" cap="none" strike="noStrike">
              <a:latin typeface="Arial"/>
              <a:ea typeface="Arial"/>
              <a:cs typeface="Arial"/>
              <a:sym typeface="Arial"/>
            </a:endParaRPr>
          </a:p>
          <a:p>
            <a:pPr indent="-457200" lvl="0" marL="914400" marR="0" rtl="0" algn="l">
              <a:lnSpc>
                <a:spcPct val="100000"/>
              </a:lnSpc>
              <a:spcBef>
                <a:spcPts val="0"/>
              </a:spcBef>
              <a:spcAft>
                <a:spcPts val="0"/>
              </a:spcAft>
              <a:buClr>
                <a:srgbClr val="000000"/>
              </a:buClr>
              <a:buSzPts val="3600"/>
              <a:buFont typeface="Helvetica Neue"/>
              <a:buAutoNum type="arabicPeriod"/>
            </a:pPr>
            <a:r>
              <a:rPr b="0" i="0" lang="en-US" sz="3600" u="none" cap="none" strike="noStrike">
                <a:solidFill>
                  <a:srgbClr val="000000"/>
                </a:solidFill>
                <a:latin typeface="Helvetica Neue"/>
                <a:ea typeface="Helvetica Neue"/>
                <a:cs typeface="Helvetica Neue"/>
                <a:sym typeface="Helvetica Neue"/>
              </a:rPr>
              <a:t>Takes a sample of seawater</a:t>
            </a:r>
            <a:endParaRPr b="0" i="0" sz="3600" u="none" cap="none" strike="noStrike">
              <a:solidFill>
                <a:srgbClr val="000000"/>
              </a:solidFill>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Equilibrates a pH-sensitive dye with the seawater sample</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Titrates the dye with a standard reagent</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AutoNum type="arabicPeriod"/>
            </a:pPr>
            <a:r>
              <a:rPr lang="en-US" sz="3600">
                <a:latin typeface="Helvetica Neue"/>
                <a:ea typeface="Helvetica Neue"/>
                <a:cs typeface="Helvetica Neue"/>
                <a:sym typeface="Helvetica Neue"/>
              </a:rPr>
              <a:t>Measures dye &amp; blanks at 434 &amp; 578 nm wavelengths</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US" sz="3600">
                <a:latin typeface="Helvetica Neue"/>
                <a:ea typeface="Helvetica Neue"/>
                <a:cs typeface="Helvetica Neue"/>
                <a:sym typeface="Helvetica Neue"/>
              </a:rPr>
              <a:t>Manufacturer’s specifications</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Accuracy +/- 0.003 pH units</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Precision &lt; 0.001 pH units</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Drift &lt; 0.001 pH units per 6 months</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Calibrated pH 7 - 9, salinity 25-40 psu</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US" sz="3600">
                <a:latin typeface="Helvetica Neue"/>
                <a:ea typeface="Helvetica Neue"/>
                <a:cs typeface="Helvetica Neue"/>
                <a:sym typeface="Helvetica Neue"/>
              </a:rPr>
              <a:t>Mounted on:</a:t>
            </a:r>
            <a:endParaRPr sz="3600">
              <a:solidFill>
                <a:schemeClr val="dk1"/>
              </a:solidFill>
              <a:latin typeface="Helvetica Neue"/>
              <a:ea typeface="Helvetica Neue"/>
              <a:cs typeface="Helvetica Neue"/>
              <a:sym typeface="Helvetica Neue"/>
            </a:endParaRPr>
          </a:p>
          <a:p>
            <a:pPr indent="-457200" lvl="0" marL="914400" rtl="0" algn="l">
              <a:spcBef>
                <a:spcPts val="0"/>
              </a:spcBef>
              <a:spcAft>
                <a:spcPts val="0"/>
              </a:spcAft>
              <a:buClr>
                <a:schemeClr val="dk1"/>
              </a:buClr>
              <a:buSzPts val="3600"/>
              <a:buFont typeface="Helvetica Neue"/>
              <a:buChar char="●"/>
            </a:pPr>
            <a:r>
              <a:rPr lang="en-US" sz="3600">
                <a:solidFill>
                  <a:schemeClr val="dk1"/>
                </a:solidFill>
                <a:latin typeface="Helvetica Neue"/>
                <a:ea typeface="Helvetica Neue"/>
                <a:cs typeface="Helvetica Neue"/>
                <a:sym typeface="Helvetica Neue"/>
              </a:rPr>
              <a:t>Global Surface Moorings</a:t>
            </a:r>
            <a:endParaRPr sz="3600">
              <a:solidFill>
                <a:schemeClr val="dk1"/>
              </a:solidFill>
              <a:latin typeface="Helvetica Neue"/>
              <a:ea typeface="Helvetica Neue"/>
              <a:cs typeface="Helvetica Neue"/>
              <a:sym typeface="Helvetica Neue"/>
            </a:endParaRPr>
          </a:p>
          <a:p>
            <a:pPr indent="-457200" lvl="1" marL="1371600" rtl="0" algn="l">
              <a:spcBef>
                <a:spcPts val="0"/>
              </a:spcBef>
              <a:spcAft>
                <a:spcPts val="0"/>
              </a:spcAft>
              <a:buClr>
                <a:schemeClr val="dk1"/>
              </a:buClr>
              <a:buSzPts val="3600"/>
              <a:buFont typeface="Helvetica Neue"/>
              <a:buChar char="○"/>
            </a:pPr>
            <a:r>
              <a:rPr lang="en-US" sz="3600">
                <a:solidFill>
                  <a:schemeClr val="dk1"/>
                </a:solidFill>
                <a:latin typeface="Helvetica Neue"/>
                <a:ea typeface="Helvetica Neue"/>
                <a:cs typeface="Helvetica Neue"/>
                <a:sym typeface="Helvetica Neue"/>
              </a:rPr>
              <a:t>Mounted on wire @ 20 m &amp; 100 m</a:t>
            </a:r>
            <a:endParaRPr sz="3600">
              <a:solidFill>
                <a:schemeClr val="dk1"/>
              </a:solidFill>
              <a:latin typeface="Helvetica Neue"/>
              <a:ea typeface="Helvetica Neue"/>
              <a:cs typeface="Helvetica Neue"/>
              <a:sym typeface="Helvetica Neue"/>
            </a:endParaRPr>
          </a:p>
          <a:p>
            <a:pPr indent="-457200" lvl="0" marL="914400" rtl="0" algn="l">
              <a:spcBef>
                <a:spcPts val="0"/>
              </a:spcBef>
              <a:spcAft>
                <a:spcPts val="0"/>
              </a:spcAft>
              <a:buClr>
                <a:schemeClr val="dk1"/>
              </a:buClr>
              <a:buSzPts val="3600"/>
              <a:buFont typeface="Helvetica Neue"/>
              <a:buChar char="●"/>
            </a:pPr>
            <a:r>
              <a:rPr lang="en-US" sz="3600">
                <a:solidFill>
                  <a:schemeClr val="dk1"/>
                </a:solidFill>
                <a:latin typeface="Helvetica Neue"/>
                <a:ea typeface="Helvetica Neue"/>
                <a:cs typeface="Helvetica Neue"/>
                <a:sym typeface="Helvetica Neue"/>
              </a:rPr>
              <a:t>Global Flanking Moorings</a:t>
            </a:r>
            <a:endParaRPr sz="3600">
              <a:solidFill>
                <a:schemeClr val="dk1"/>
              </a:solidFill>
              <a:latin typeface="Helvetica Neue"/>
              <a:ea typeface="Helvetica Neue"/>
              <a:cs typeface="Helvetica Neue"/>
              <a:sym typeface="Helvetica Neue"/>
            </a:endParaRPr>
          </a:p>
          <a:p>
            <a:pPr indent="-457200" lvl="1" marL="1371600" rtl="0" algn="l">
              <a:spcBef>
                <a:spcPts val="0"/>
              </a:spcBef>
              <a:spcAft>
                <a:spcPts val="0"/>
              </a:spcAft>
              <a:buClr>
                <a:schemeClr val="dk1"/>
              </a:buClr>
              <a:buSzPts val="3600"/>
              <a:buFont typeface="Helvetica Neue"/>
              <a:buChar char="○"/>
            </a:pPr>
            <a:r>
              <a:rPr lang="en-US" sz="3600">
                <a:solidFill>
                  <a:schemeClr val="dk1"/>
                </a:solidFill>
                <a:latin typeface="Helvetica Neue"/>
                <a:ea typeface="Helvetica Neue"/>
                <a:cs typeface="Helvetica Neue"/>
                <a:sym typeface="Helvetica Neue"/>
              </a:rPr>
              <a:t>Instrument riser @ 30 m</a:t>
            </a:r>
            <a:endParaRPr sz="36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600">
              <a:latin typeface="Helvetica Neue"/>
              <a:ea typeface="Helvetica Neue"/>
              <a:cs typeface="Helvetica Neue"/>
              <a:sym typeface="Helvetica Neue"/>
            </a:endParaRPr>
          </a:p>
        </p:txBody>
      </p:sp>
      <p:sp>
        <p:nvSpPr>
          <p:cNvPr id="172" name="Google Shape;172;p24"/>
          <p:cNvSpPr/>
          <p:nvPr/>
        </p:nvSpPr>
        <p:spPr>
          <a:xfrm>
            <a:off x="20103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i="0" lang="en-US" sz="8000" u="none" cap="none" strike="noStrike">
                <a:solidFill>
                  <a:srgbClr val="005087"/>
                </a:solidFill>
                <a:latin typeface="Calibri"/>
                <a:ea typeface="Calibri"/>
                <a:cs typeface="Calibri"/>
                <a:sym typeface="Calibri"/>
              </a:rPr>
              <a:t>Instrumentation: </a:t>
            </a:r>
            <a:r>
              <a:rPr b="1" lang="en-US" sz="8000">
                <a:solidFill>
                  <a:srgbClr val="005087"/>
                </a:solidFill>
                <a:latin typeface="Calibri"/>
                <a:ea typeface="Calibri"/>
                <a:cs typeface="Calibri"/>
                <a:sym typeface="Calibri"/>
              </a:rPr>
              <a:t>Sunburst SAMI-pH</a:t>
            </a:r>
            <a:endParaRPr b="0" i="0" sz="8000" u="none" cap="none" strike="noStrike">
              <a:latin typeface="Arial"/>
              <a:ea typeface="Arial"/>
              <a:cs typeface="Arial"/>
              <a:sym typeface="Arial"/>
            </a:endParaRPr>
          </a:p>
        </p:txBody>
      </p:sp>
      <p:pic>
        <p:nvPicPr>
          <p:cNvPr id="173" name="Google Shape;173;p24"/>
          <p:cNvPicPr preferRelativeResize="0"/>
          <p:nvPr/>
        </p:nvPicPr>
        <p:blipFill>
          <a:blip r:embed="rId3">
            <a:alphaModFix/>
          </a:blip>
          <a:stretch>
            <a:fillRect/>
          </a:stretch>
        </p:blipFill>
        <p:spPr>
          <a:xfrm>
            <a:off x="20391125" y="2802469"/>
            <a:ext cx="3378650" cy="8581175"/>
          </a:xfrm>
          <a:prstGeom prst="rect">
            <a:avLst/>
          </a:prstGeom>
          <a:noFill/>
          <a:ln cap="flat" cmpd="sng" w="19050">
            <a:solidFill>
              <a:schemeClr val="dk1"/>
            </a:solidFill>
            <a:prstDash val="solid"/>
            <a:round/>
            <a:headEnd len="sm" w="sm" type="none"/>
            <a:tailEnd len="sm" w="sm" type="none"/>
          </a:ln>
        </p:spPr>
      </p:pic>
      <p:pic>
        <p:nvPicPr>
          <p:cNvPr id="174" name="Google Shape;174;p24"/>
          <p:cNvPicPr preferRelativeResize="0"/>
          <p:nvPr/>
        </p:nvPicPr>
        <p:blipFill>
          <a:blip r:embed="rId4">
            <a:alphaModFix/>
          </a:blip>
          <a:stretch>
            <a:fillRect/>
          </a:stretch>
        </p:blipFill>
        <p:spPr>
          <a:xfrm>
            <a:off x="13636900" y="4849600"/>
            <a:ext cx="6121175" cy="493119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1219500" y="2030700"/>
            <a:ext cx="21945000" cy="1085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Currently minimal automated QC checks performed on carbon system data</a:t>
            </a:r>
            <a:endParaRPr sz="3600"/>
          </a:p>
          <a:p>
            <a:pPr indent="-457200" lvl="0" marL="457200" rtl="0" algn="l">
              <a:spcBef>
                <a:spcPts val="0"/>
              </a:spcBef>
              <a:spcAft>
                <a:spcPts val="0"/>
              </a:spcAft>
              <a:buSzPts val="3600"/>
              <a:buChar char="●"/>
            </a:pPr>
            <a:r>
              <a:rPr lang="en-US" sz="3600"/>
              <a:t>In the process of</a:t>
            </a:r>
            <a:r>
              <a:rPr lang="en-US" sz="3600"/>
              <a:t> implementing QARTOD tests (see talk xxx)</a:t>
            </a:r>
            <a:endParaRPr sz="3600"/>
          </a:p>
          <a:p>
            <a:pPr indent="-457200" lvl="0" marL="457200" rtl="0" algn="l">
              <a:spcBef>
                <a:spcPts val="0"/>
              </a:spcBef>
              <a:spcAft>
                <a:spcPts val="0"/>
              </a:spcAft>
              <a:buSzPts val="3600"/>
              <a:buChar char="●"/>
            </a:pPr>
            <a:r>
              <a:rPr lang="en-US" sz="3600"/>
              <a:t>Algorithmic tests based on sensor and location history</a:t>
            </a:r>
            <a:endParaRPr sz="3600"/>
          </a:p>
          <a:p>
            <a:pPr indent="-457200" lvl="0" marL="457200" rtl="0" algn="l">
              <a:spcBef>
                <a:spcPts val="0"/>
              </a:spcBef>
              <a:spcAft>
                <a:spcPts val="0"/>
              </a:spcAft>
              <a:buSzPts val="3600"/>
              <a:buChar char="●"/>
            </a:pPr>
            <a:r>
              <a:rPr lang="en-US" sz="3600"/>
              <a:t>Example tests: Gross Range, local Climatology, etc.</a:t>
            </a:r>
            <a:endParaRPr sz="3600"/>
          </a:p>
          <a:p>
            <a:pPr indent="0" lvl="0" marL="457200" rtl="0" algn="l">
              <a:spcBef>
                <a:spcPts val="0"/>
              </a:spcBef>
              <a:spcAft>
                <a:spcPts val="0"/>
              </a:spcAft>
              <a:buNone/>
            </a:pPr>
            <a:r>
              <a:t/>
            </a:r>
            <a:endParaRPr sz="3600"/>
          </a:p>
          <a:p>
            <a:pPr indent="0" lvl="0" marL="0" rtl="0" algn="l">
              <a:spcBef>
                <a:spcPts val="0"/>
              </a:spcBef>
              <a:spcAft>
                <a:spcPts val="0"/>
              </a:spcAft>
              <a:buNone/>
            </a:pPr>
            <a:r>
              <a:rPr lang="en-US" sz="3600"/>
              <a:t>Annotations: Human-in-the-loop Assessment</a:t>
            </a:r>
            <a:endParaRPr sz="3600"/>
          </a:p>
          <a:p>
            <a:pPr indent="-457200" lvl="0" marL="457200" rtl="0" algn="l">
              <a:spcBef>
                <a:spcPts val="0"/>
              </a:spcBef>
              <a:spcAft>
                <a:spcPts val="0"/>
              </a:spcAft>
              <a:buSzPts val="3600"/>
              <a:buChar char="●"/>
            </a:pPr>
            <a:r>
              <a:rPr lang="en-US" sz="3600"/>
              <a:t>A</a:t>
            </a:r>
            <a:r>
              <a:rPr lang="en-US" sz="3600"/>
              <a:t>dded to the datasets for specified time periods by the operators</a:t>
            </a:r>
            <a:endParaRPr sz="3600"/>
          </a:p>
          <a:p>
            <a:pPr indent="-457200" lvl="0" marL="457200" rtl="0" algn="l">
              <a:spcBef>
                <a:spcPts val="0"/>
              </a:spcBef>
              <a:spcAft>
                <a:spcPts val="0"/>
              </a:spcAft>
              <a:buSzPts val="3600"/>
              <a:buChar char="●"/>
            </a:pPr>
            <a:r>
              <a:rPr lang="en-US" sz="3600"/>
              <a:t>Provide info on data quality, performance, issues, and context</a:t>
            </a:r>
            <a:endParaRPr sz="3600"/>
          </a:p>
          <a:p>
            <a:pPr indent="-457200" lvl="0" marL="457200" rtl="0" algn="l">
              <a:spcBef>
                <a:spcPts val="0"/>
              </a:spcBef>
              <a:spcAft>
                <a:spcPts val="0"/>
              </a:spcAft>
              <a:buSzPts val="3600"/>
              <a:buChar char="●"/>
            </a:pPr>
            <a:r>
              <a:rPr lang="en-US" sz="3600"/>
              <a:t>Available from the OOI Data Portal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Post-processing </a:t>
            </a:r>
            <a:endParaRPr sz="3600"/>
          </a:p>
          <a:p>
            <a:pPr indent="-457200" lvl="0" marL="457200" rtl="0" algn="l">
              <a:spcBef>
                <a:spcPts val="0"/>
              </a:spcBef>
              <a:spcAft>
                <a:spcPts val="0"/>
              </a:spcAft>
              <a:buSzPts val="3600"/>
              <a:buChar char="●"/>
            </a:pPr>
            <a:r>
              <a:rPr lang="en-US" sz="3600"/>
              <a:t>Third party tools</a:t>
            </a:r>
            <a:r>
              <a:rPr lang="en-US" sz="3600"/>
              <a:t>, such as gitHub:oceanobservatories/ooi-data-explorations (put together by the Coastal Endurance group at Oregon State)</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Discrete Bottle Data</a:t>
            </a:r>
            <a:endParaRPr sz="3600"/>
          </a:p>
          <a:p>
            <a:pPr indent="-457200" lvl="0" marL="457200" rtl="0" algn="l">
              <a:spcBef>
                <a:spcPts val="0"/>
              </a:spcBef>
              <a:spcAft>
                <a:spcPts val="0"/>
              </a:spcAft>
              <a:buSzPts val="3600"/>
              <a:buChar char="●"/>
            </a:pPr>
            <a:r>
              <a:rPr lang="en-US" sz="3600"/>
              <a:t>Extensive collection of discrete water samples collected by OOI during deployment and recovery of each mooring and glider</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180" name="Google Shape;180;p25"/>
          <p:cNvSpPr/>
          <p:nvPr/>
        </p:nvSpPr>
        <p:spPr>
          <a:xfrm>
            <a:off x="20103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D</a:t>
            </a:r>
            <a:r>
              <a:rPr b="1" lang="en-US" sz="8000">
                <a:solidFill>
                  <a:srgbClr val="005087"/>
                </a:solidFill>
                <a:latin typeface="Calibri"/>
                <a:ea typeface="Calibri"/>
                <a:cs typeface="Calibri"/>
                <a:sym typeface="Calibri"/>
              </a:rPr>
              <a:t>ata QA/QC</a:t>
            </a:r>
            <a:endParaRPr b="0" i="0" sz="80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idx="1" type="body"/>
          </p:nvPr>
        </p:nvSpPr>
        <p:spPr>
          <a:xfrm>
            <a:off x="1219500" y="2030700"/>
            <a:ext cx="21945000" cy="1085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Currently minimal automated QC checks performed on carbon system data</a:t>
            </a:r>
            <a:endParaRPr sz="3600"/>
          </a:p>
          <a:p>
            <a:pPr indent="-457200" lvl="0" marL="457200" rtl="0" algn="l">
              <a:spcBef>
                <a:spcPts val="0"/>
              </a:spcBef>
              <a:spcAft>
                <a:spcPts val="0"/>
              </a:spcAft>
              <a:buSzPts val="3600"/>
              <a:buChar char="●"/>
            </a:pPr>
            <a:r>
              <a:rPr lang="en-US" sz="3600"/>
              <a:t>In the process of implementing QARTOD tests (see talk xxx)</a:t>
            </a:r>
            <a:endParaRPr sz="3600"/>
          </a:p>
          <a:p>
            <a:pPr indent="-457200" lvl="0" marL="457200" rtl="0" algn="l">
              <a:spcBef>
                <a:spcPts val="0"/>
              </a:spcBef>
              <a:spcAft>
                <a:spcPts val="0"/>
              </a:spcAft>
              <a:buSzPts val="3600"/>
              <a:buChar char="●"/>
            </a:pPr>
            <a:r>
              <a:rPr lang="en-US" sz="3600"/>
              <a:t>Algorithmic tests based on sensor and location history</a:t>
            </a:r>
            <a:endParaRPr sz="3600"/>
          </a:p>
          <a:p>
            <a:pPr indent="-457200" lvl="0" marL="457200" rtl="0" algn="l">
              <a:spcBef>
                <a:spcPts val="0"/>
              </a:spcBef>
              <a:spcAft>
                <a:spcPts val="0"/>
              </a:spcAft>
              <a:buSzPts val="3600"/>
              <a:buChar char="●"/>
            </a:pPr>
            <a:r>
              <a:rPr lang="en-US" sz="3600"/>
              <a:t>Example tests: Gross Range, local Climatology, etc.</a:t>
            </a:r>
            <a:endParaRPr sz="3600"/>
          </a:p>
          <a:p>
            <a:pPr indent="0" lvl="0" marL="457200" rtl="0" algn="l">
              <a:spcBef>
                <a:spcPts val="0"/>
              </a:spcBef>
              <a:spcAft>
                <a:spcPts val="0"/>
              </a:spcAft>
              <a:buNone/>
            </a:pPr>
            <a:r>
              <a:t/>
            </a:r>
            <a:endParaRPr sz="3600"/>
          </a:p>
          <a:p>
            <a:pPr indent="0" lvl="0" marL="0" rtl="0" algn="l">
              <a:spcBef>
                <a:spcPts val="0"/>
              </a:spcBef>
              <a:spcAft>
                <a:spcPts val="0"/>
              </a:spcAft>
              <a:buNone/>
            </a:pPr>
            <a:r>
              <a:rPr lang="en-US" sz="3600"/>
              <a:t>Annotations: Human-in-the-loop Assessment</a:t>
            </a:r>
            <a:endParaRPr sz="3600"/>
          </a:p>
          <a:p>
            <a:pPr indent="-457200" lvl="0" marL="457200" rtl="0" algn="l">
              <a:spcBef>
                <a:spcPts val="0"/>
              </a:spcBef>
              <a:spcAft>
                <a:spcPts val="0"/>
              </a:spcAft>
              <a:buSzPts val="3600"/>
              <a:buChar char="●"/>
            </a:pPr>
            <a:r>
              <a:rPr lang="en-US" sz="3600"/>
              <a:t>Added to the datasets for specified time periods by the operators</a:t>
            </a:r>
            <a:endParaRPr sz="3600"/>
          </a:p>
          <a:p>
            <a:pPr indent="-457200" lvl="0" marL="457200" rtl="0" algn="l">
              <a:spcBef>
                <a:spcPts val="0"/>
              </a:spcBef>
              <a:spcAft>
                <a:spcPts val="0"/>
              </a:spcAft>
              <a:buSzPts val="3600"/>
              <a:buChar char="●"/>
            </a:pPr>
            <a:r>
              <a:rPr lang="en-US" sz="3600"/>
              <a:t>Provide info on data quality, performance, issues, and context</a:t>
            </a:r>
            <a:endParaRPr sz="3600"/>
          </a:p>
          <a:p>
            <a:pPr indent="-457200" lvl="0" marL="457200" rtl="0" algn="l">
              <a:spcBef>
                <a:spcPts val="0"/>
              </a:spcBef>
              <a:spcAft>
                <a:spcPts val="0"/>
              </a:spcAft>
              <a:buSzPts val="3600"/>
              <a:buChar char="●"/>
            </a:pPr>
            <a:r>
              <a:rPr lang="en-US" sz="3600">
                <a:solidFill>
                  <a:schemeClr val="dk1"/>
                </a:solidFill>
              </a:rPr>
              <a:t>Available from the OOI Data Portal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Post-processing </a:t>
            </a:r>
            <a:endParaRPr sz="3600"/>
          </a:p>
          <a:p>
            <a:pPr indent="-457200" lvl="0" marL="457200" rtl="0" algn="l">
              <a:spcBef>
                <a:spcPts val="0"/>
              </a:spcBef>
              <a:spcAft>
                <a:spcPts val="0"/>
              </a:spcAft>
              <a:buSzPts val="3600"/>
              <a:buChar char="●"/>
            </a:pPr>
            <a:r>
              <a:rPr lang="en-US" sz="3600"/>
              <a:t>Third party tools, such as gitHub:oceanobservatories/ooi-data-explorations (put together by the Coastal Endurance group at Oregon State)</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Discrete Bottle Data</a:t>
            </a:r>
            <a:endParaRPr sz="3600"/>
          </a:p>
          <a:p>
            <a:pPr indent="-457200" lvl="0" marL="457200" rtl="0" algn="l">
              <a:spcBef>
                <a:spcPts val="0"/>
              </a:spcBef>
              <a:spcAft>
                <a:spcPts val="0"/>
              </a:spcAft>
              <a:buSzPts val="3600"/>
              <a:buChar char="●"/>
            </a:pPr>
            <a:r>
              <a:rPr lang="en-US" sz="3600"/>
              <a:t>Extensive collection of discrete water samples collected by OOI during deployment and recovery of each mooring and glider</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186" name="Google Shape;186;p26"/>
          <p:cNvSpPr/>
          <p:nvPr/>
        </p:nvSpPr>
        <p:spPr>
          <a:xfrm>
            <a:off x="20103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Data QA/QC</a:t>
            </a:r>
            <a:endParaRPr b="0" i="0" sz="8000" u="none" cap="none" strike="noStrike">
              <a:latin typeface="Arial"/>
              <a:ea typeface="Arial"/>
              <a:cs typeface="Arial"/>
              <a:sym typeface="Arial"/>
            </a:endParaRPr>
          </a:p>
        </p:txBody>
      </p:sp>
      <p:sp>
        <p:nvSpPr>
          <p:cNvPr id="187" name="Google Shape;187;p26"/>
          <p:cNvSpPr/>
          <p:nvPr/>
        </p:nvSpPr>
        <p:spPr>
          <a:xfrm>
            <a:off x="791700" y="9480475"/>
            <a:ext cx="22372800" cy="2810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 type="body"/>
          </p:nvPr>
        </p:nvSpPr>
        <p:spPr>
          <a:xfrm>
            <a:off x="1219600" y="1671850"/>
            <a:ext cx="21945000" cy="1161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OOI collects discrete water samples during CTD casts at each mooring recovery and deployment. Analysis is performed by outside labs. Analysis included:</a:t>
            </a:r>
            <a:endParaRPr sz="3600"/>
          </a:p>
          <a:p>
            <a:pPr indent="-457200" lvl="0" marL="914400" rtl="0" algn="l">
              <a:spcBef>
                <a:spcPts val="0"/>
              </a:spcBef>
              <a:spcAft>
                <a:spcPts val="0"/>
              </a:spcAft>
              <a:buSzPts val="3600"/>
              <a:buChar char="●"/>
            </a:pPr>
            <a:r>
              <a:rPr lang="en-US" sz="3600"/>
              <a:t>Oxygen</a:t>
            </a:r>
            <a:endParaRPr sz="3600"/>
          </a:p>
          <a:p>
            <a:pPr indent="-457200" lvl="0" marL="914400" rtl="0" algn="l">
              <a:spcBef>
                <a:spcPts val="0"/>
              </a:spcBef>
              <a:spcAft>
                <a:spcPts val="0"/>
              </a:spcAft>
              <a:buSzPts val="3600"/>
              <a:buChar char="●"/>
            </a:pPr>
            <a:r>
              <a:rPr lang="en-US" sz="3600"/>
              <a:t>Salinity</a:t>
            </a:r>
            <a:endParaRPr sz="3600"/>
          </a:p>
          <a:p>
            <a:pPr indent="-457200" lvl="0" marL="914400" rtl="0" algn="l">
              <a:spcBef>
                <a:spcPts val="0"/>
              </a:spcBef>
              <a:spcAft>
                <a:spcPts val="0"/>
              </a:spcAft>
              <a:buSzPts val="3600"/>
              <a:buChar char="●"/>
            </a:pPr>
            <a:r>
              <a:rPr lang="en-US" sz="3600"/>
              <a:t>Nutrients (Nitrate, Nitrite, Ammonium, Phosphate, Silicate)</a:t>
            </a:r>
            <a:endParaRPr sz="3600"/>
          </a:p>
          <a:p>
            <a:pPr indent="-457200" lvl="0" marL="914400" rtl="0" algn="l">
              <a:spcBef>
                <a:spcPts val="0"/>
              </a:spcBef>
              <a:spcAft>
                <a:spcPts val="0"/>
              </a:spcAft>
              <a:buSzPts val="3600"/>
              <a:buChar char="●"/>
            </a:pPr>
            <a:r>
              <a:rPr lang="en-US" sz="3600"/>
              <a:t>Chlorophyll</a:t>
            </a:r>
            <a:endParaRPr sz="3600"/>
          </a:p>
          <a:p>
            <a:pPr indent="-457200" lvl="0" marL="914400" rtl="0" algn="l">
              <a:spcBef>
                <a:spcPts val="0"/>
              </a:spcBef>
              <a:spcAft>
                <a:spcPts val="0"/>
              </a:spcAft>
              <a:buSzPts val="3600"/>
              <a:buChar char="●"/>
            </a:pPr>
            <a:r>
              <a:rPr lang="en-US" sz="3600"/>
              <a:t>Carbon System (CGSN: DIC, TA, pH)</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solidFill>
                  <a:schemeClr val="dk1"/>
                </a:solidFill>
              </a:rPr>
              <a:t>Carbon Data</a:t>
            </a:r>
            <a:endParaRPr sz="3600">
              <a:solidFill>
                <a:schemeClr val="dk1"/>
              </a:solidFill>
            </a:endParaRPr>
          </a:p>
          <a:p>
            <a:pPr indent="-457200" lvl="0" marL="914400" rtl="0" algn="l">
              <a:spcBef>
                <a:spcPts val="0"/>
              </a:spcBef>
              <a:spcAft>
                <a:spcPts val="0"/>
              </a:spcAft>
              <a:buClr>
                <a:schemeClr val="dk1"/>
              </a:buClr>
              <a:buSzPts val="3600"/>
              <a:buChar char="●"/>
            </a:pPr>
            <a:r>
              <a:rPr lang="en-US" sz="3600">
                <a:solidFill>
                  <a:schemeClr val="dk1"/>
                </a:solidFill>
              </a:rPr>
              <a:t>Samples collected at each PHSEN, PCO2W, and PCO2A depth</a:t>
            </a:r>
            <a:endParaRPr sz="3600">
              <a:solidFill>
                <a:schemeClr val="dk1"/>
              </a:solidFill>
            </a:endParaRPr>
          </a:p>
          <a:p>
            <a:pPr indent="-457200" lvl="0" marL="914400" rtl="0" algn="l">
              <a:spcBef>
                <a:spcPts val="0"/>
              </a:spcBef>
              <a:spcAft>
                <a:spcPts val="0"/>
              </a:spcAft>
              <a:buClr>
                <a:schemeClr val="dk1"/>
              </a:buClr>
              <a:buSzPts val="3600"/>
              <a:buChar char="●"/>
            </a:pPr>
            <a:r>
              <a:rPr lang="en-US" sz="3600">
                <a:solidFill>
                  <a:schemeClr val="dk1"/>
                </a:solidFill>
              </a:rPr>
              <a:t>Irminger Array </a:t>
            </a:r>
            <a:r>
              <a:rPr lang="en-US" sz="3600">
                <a:solidFill>
                  <a:schemeClr val="dk1"/>
                </a:solidFill>
              </a:rPr>
              <a:t>sample data are processed by the Wang lab at WHOI</a:t>
            </a:r>
            <a:endParaRPr sz="3600">
              <a:solidFill>
                <a:schemeClr val="dk1"/>
              </a:solidFill>
            </a:endParaRPr>
          </a:p>
          <a:p>
            <a:pPr indent="-457200" lvl="0" marL="914400" rtl="0" algn="l">
              <a:spcBef>
                <a:spcPts val="0"/>
              </a:spcBef>
              <a:spcAft>
                <a:spcPts val="0"/>
              </a:spcAft>
              <a:buClr>
                <a:schemeClr val="dk1"/>
              </a:buClr>
              <a:buSzPts val="3600"/>
              <a:buChar char="●"/>
            </a:pPr>
            <a:r>
              <a:rPr lang="en-US" sz="3600">
                <a:solidFill>
                  <a:schemeClr val="dk1"/>
                </a:solidFill>
              </a:rPr>
              <a:t>Each sample measured for DIC, TA, and pH</a:t>
            </a:r>
            <a:endParaRPr sz="3600">
              <a:solidFill>
                <a:schemeClr val="dk1"/>
              </a:solidFill>
            </a:endParaRPr>
          </a:p>
          <a:p>
            <a:pPr indent="-457200" lvl="1" marL="1371600" rtl="0" algn="l">
              <a:spcBef>
                <a:spcPts val="0"/>
              </a:spcBef>
              <a:spcAft>
                <a:spcPts val="0"/>
              </a:spcAft>
              <a:buClr>
                <a:schemeClr val="dk1"/>
              </a:buClr>
              <a:buSzPts val="3600"/>
              <a:buChar char="○"/>
            </a:pPr>
            <a:r>
              <a:rPr lang="en-US" sz="3600">
                <a:solidFill>
                  <a:schemeClr val="dk1"/>
                </a:solidFill>
              </a:rPr>
              <a:t>pCO2 is calculated from DIC &amp; TA using CO2SYS and validated by comparison of pH</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Data are publicly available at OOI Alfresco Web Document Server (alfresco.oceanobservatories.org)</a:t>
            </a:r>
            <a:endParaRPr b="1" sz="3600"/>
          </a:p>
        </p:txBody>
      </p:sp>
      <p:sp>
        <p:nvSpPr>
          <p:cNvPr id="193" name="Google Shape;193;p27"/>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Discrete Bottle Data</a:t>
            </a:r>
            <a:endParaRPr b="0" i="0" sz="8000" u="none" cap="none" strike="noStrike">
              <a:latin typeface="Arial"/>
              <a:ea typeface="Arial"/>
              <a:cs typeface="Arial"/>
              <a:sym typeface="Arial"/>
            </a:endParaRPr>
          </a:p>
        </p:txBody>
      </p:sp>
      <p:sp>
        <p:nvSpPr>
          <p:cNvPr id="194" name="Google Shape;194;p27"/>
          <p:cNvSpPr/>
          <p:nvPr/>
        </p:nvSpPr>
        <p:spPr>
          <a:xfrm>
            <a:off x="791800" y="5878300"/>
            <a:ext cx="22372800" cy="3147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p:nvPr/>
        </p:nvSpPr>
        <p:spPr>
          <a:xfrm>
            <a:off x="20103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Assessment of </a:t>
            </a:r>
            <a:r>
              <a:rPr b="1" lang="en-US" sz="8000">
                <a:solidFill>
                  <a:srgbClr val="005087"/>
                </a:solidFill>
                <a:latin typeface="Calibri"/>
                <a:ea typeface="Calibri"/>
                <a:cs typeface="Calibri"/>
                <a:sym typeface="Calibri"/>
              </a:rPr>
              <a:t>CO2SYS</a:t>
            </a:r>
            <a:r>
              <a:rPr b="1" lang="en-US" sz="8000">
                <a:solidFill>
                  <a:srgbClr val="005087"/>
                </a:solidFill>
                <a:latin typeface="Calibri"/>
                <a:ea typeface="Calibri"/>
                <a:cs typeface="Calibri"/>
                <a:sym typeface="Calibri"/>
              </a:rPr>
              <a:t> Accuracy for Irminger</a:t>
            </a:r>
            <a:endParaRPr b="0" i="0" sz="8000" u="none" cap="none" strike="noStrike">
              <a:latin typeface="Arial"/>
              <a:ea typeface="Arial"/>
              <a:cs typeface="Arial"/>
              <a:sym typeface="Arial"/>
            </a:endParaRPr>
          </a:p>
        </p:txBody>
      </p:sp>
      <p:sp>
        <p:nvSpPr>
          <p:cNvPr id="200" name="Google Shape;200;p28"/>
          <p:cNvSpPr txBox="1"/>
          <p:nvPr/>
        </p:nvSpPr>
        <p:spPr>
          <a:xfrm>
            <a:off x="5372850" y="10974275"/>
            <a:ext cx="13638300" cy="923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t>Comparison of the pH calculated from the DIC and TA using the CO2SYS program against the bottle pH [Total Scale at 25C]. Results agree to within +/- 0.021 pH-units. </a:t>
            </a:r>
            <a:endParaRPr sz="2400"/>
          </a:p>
        </p:txBody>
      </p:sp>
      <p:pic>
        <p:nvPicPr>
          <p:cNvPr id="201" name="Google Shape;201;p28"/>
          <p:cNvPicPr preferRelativeResize="0"/>
          <p:nvPr/>
        </p:nvPicPr>
        <p:blipFill rotWithShape="1">
          <a:blip r:embed="rId3">
            <a:alphaModFix/>
          </a:blip>
          <a:srcRect b="0" l="0" r="7183" t="8248"/>
          <a:stretch/>
        </p:blipFill>
        <p:spPr>
          <a:xfrm>
            <a:off x="5372850" y="1848932"/>
            <a:ext cx="13638300" cy="898768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1218950" y="2023350"/>
            <a:ext cx="21945000" cy="10447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3600"/>
              <a:t>Retrieve desired datasets from either OOI Data portal or OOI Data Explorer</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Download associated annotations for a given dataset</a:t>
            </a:r>
            <a:endParaRPr sz="3600"/>
          </a:p>
          <a:p>
            <a:pPr indent="-457200" lvl="0" marL="914400" rtl="0" algn="l">
              <a:spcBef>
                <a:spcPts val="0"/>
              </a:spcBef>
              <a:spcAft>
                <a:spcPts val="0"/>
              </a:spcAft>
              <a:buSzPts val="3600"/>
              <a:buChar char="●"/>
            </a:pPr>
            <a:r>
              <a:rPr lang="en-US" sz="3600"/>
              <a:t>Identify data marked as bad and remove</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Process the datasets for low-quality measurements and remove</a:t>
            </a:r>
            <a:endParaRPr sz="3600"/>
          </a:p>
          <a:p>
            <a:pPr indent="-457200" lvl="0" marL="914400" rtl="0" algn="l">
              <a:spcBef>
                <a:spcPts val="0"/>
              </a:spcBef>
              <a:spcAft>
                <a:spcPts val="0"/>
              </a:spcAft>
              <a:buSzPts val="3600"/>
              <a:buChar char="●"/>
            </a:pPr>
            <a:r>
              <a:rPr lang="en-US" sz="3600"/>
              <a:t>Based on code provided by Sunburst</a:t>
            </a:r>
            <a:r>
              <a:rPr lang="en-US" sz="3600">
                <a:solidFill>
                  <a:srgbClr val="990000"/>
                </a:solidFill>
              </a:rPr>
              <a:t> </a:t>
            </a:r>
            <a:r>
              <a:rPr lang="en-US" sz="3600">
                <a:solidFill>
                  <a:schemeClr val="dk1"/>
                </a:solidFill>
              </a:rPr>
              <a:t>Sensors</a:t>
            </a:r>
            <a:r>
              <a:rPr lang="en-US" sz="3600"/>
              <a:t>, LLC</a:t>
            </a:r>
            <a:endParaRPr sz="3600"/>
          </a:p>
          <a:p>
            <a:pPr indent="-457200" lvl="0" marL="914400" rtl="0" algn="l">
              <a:spcBef>
                <a:spcPts val="0"/>
              </a:spcBef>
              <a:spcAft>
                <a:spcPts val="0"/>
              </a:spcAft>
              <a:buSzPts val="3600"/>
              <a:buChar char="●"/>
            </a:pPr>
            <a:r>
              <a:rPr lang="en-US" sz="3600"/>
              <a:t>Python code implemented by Chris Wingard (Oregon State University - Endurance Array)</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Match Discrete Bottle Data with instrument samples</a:t>
            </a:r>
            <a:endParaRPr sz="3600"/>
          </a:p>
          <a:p>
            <a:pPr indent="-457200" lvl="0" marL="914400" rtl="0" algn="l">
              <a:spcBef>
                <a:spcPts val="0"/>
              </a:spcBef>
              <a:spcAft>
                <a:spcPts val="0"/>
              </a:spcAft>
              <a:buSzPts val="3600"/>
              <a:buChar char="●"/>
            </a:pPr>
            <a:r>
              <a:rPr lang="en-US" sz="3600"/>
              <a:t>Algorithm matches bottles with instrument data using thresholds of:</a:t>
            </a:r>
            <a:endParaRPr sz="3600"/>
          </a:p>
          <a:p>
            <a:pPr indent="-457200" lvl="1" marL="1371600" rtl="0" algn="l">
              <a:spcBef>
                <a:spcPts val="0"/>
              </a:spcBef>
              <a:spcAft>
                <a:spcPts val="0"/>
              </a:spcAft>
              <a:buSzPts val="3600"/>
              <a:buChar char="○"/>
            </a:pPr>
            <a:r>
              <a:rPr lang="en-US" sz="3600"/>
              <a:t>5 km horizontal</a:t>
            </a:r>
            <a:endParaRPr sz="3600"/>
          </a:p>
          <a:p>
            <a:pPr indent="-457200" lvl="1" marL="1371600" rtl="0" algn="l">
              <a:spcBef>
                <a:spcPts val="0"/>
              </a:spcBef>
              <a:spcAft>
                <a:spcPts val="0"/>
              </a:spcAft>
              <a:buSzPts val="3600"/>
              <a:buChar char="○"/>
            </a:pPr>
            <a:r>
              <a:rPr lang="en-US" sz="3600"/>
              <a:t>15 m vertical</a:t>
            </a:r>
            <a:endParaRPr sz="3600"/>
          </a:p>
          <a:p>
            <a:pPr indent="-457200" lvl="1" marL="1371600" rtl="0" algn="l">
              <a:spcBef>
                <a:spcPts val="0"/>
              </a:spcBef>
              <a:spcAft>
                <a:spcPts val="0"/>
              </a:spcAft>
              <a:buSzPts val="3600"/>
              <a:buChar char="○"/>
            </a:pPr>
            <a:r>
              <a:rPr lang="en-US" sz="3600"/>
              <a:t>7 days </a:t>
            </a:r>
            <a:endParaRPr sz="3600"/>
          </a:p>
          <a:p>
            <a:pPr indent="-457200" lvl="0" marL="914400" rtl="0" algn="l">
              <a:spcBef>
                <a:spcPts val="0"/>
              </a:spcBef>
              <a:spcAft>
                <a:spcPts val="0"/>
              </a:spcAft>
              <a:buSzPts val="3600"/>
              <a:buChar char="●"/>
            </a:pPr>
            <a:r>
              <a:rPr lang="en-US" sz="3600"/>
              <a:t>Average the instrument data associated with a discrete sample</a:t>
            </a:r>
            <a:endParaRPr sz="3600"/>
          </a:p>
          <a:p>
            <a:pPr indent="0" lvl="0" marL="0" rtl="0" algn="l">
              <a:spcBef>
                <a:spcPts val="0"/>
              </a:spcBef>
              <a:spcAft>
                <a:spcPts val="0"/>
              </a:spcAft>
              <a:buNone/>
            </a:pPr>
            <a:r>
              <a:t/>
            </a:r>
            <a:endParaRPr sz="3600"/>
          </a:p>
        </p:txBody>
      </p:sp>
      <p:sp>
        <p:nvSpPr>
          <p:cNvPr id="207" name="Google Shape;207;p29"/>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Data Processing</a:t>
            </a:r>
            <a:endParaRPr b="0" i="0" sz="80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Irminger Surface pCO2</a:t>
            </a:r>
            <a:endParaRPr b="0" i="0" sz="8000" u="none" cap="none" strike="noStrike">
              <a:latin typeface="Arial"/>
              <a:ea typeface="Arial"/>
              <a:cs typeface="Arial"/>
              <a:sym typeface="Arial"/>
            </a:endParaRPr>
          </a:p>
        </p:txBody>
      </p:sp>
      <p:pic>
        <p:nvPicPr>
          <p:cNvPr id="213" name="Google Shape;213;p30"/>
          <p:cNvPicPr preferRelativeResize="0"/>
          <p:nvPr/>
        </p:nvPicPr>
        <p:blipFill rotWithShape="1">
          <a:blip r:embed="rId4">
            <a:alphaModFix/>
          </a:blip>
          <a:srcRect b="5404" l="0" r="0" t="5413"/>
          <a:stretch/>
        </p:blipFill>
        <p:spPr>
          <a:xfrm>
            <a:off x="572625" y="2021075"/>
            <a:ext cx="12783599" cy="7600175"/>
          </a:xfrm>
          <a:prstGeom prst="rect">
            <a:avLst/>
          </a:prstGeom>
          <a:noFill/>
          <a:ln cap="flat" cmpd="sng" w="19050">
            <a:solidFill>
              <a:schemeClr val="dk2"/>
            </a:solidFill>
            <a:prstDash val="solid"/>
            <a:round/>
            <a:headEnd len="sm" w="sm" type="none"/>
            <a:tailEnd len="sm" w="sm" type="none"/>
          </a:ln>
        </p:spPr>
      </p:pic>
      <p:pic>
        <p:nvPicPr>
          <p:cNvPr id="214" name="Google Shape;214;p30"/>
          <p:cNvPicPr preferRelativeResize="0"/>
          <p:nvPr/>
        </p:nvPicPr>
        <p:blipFill rotWithShape="1">
          <a:blip r:embed="rId5">
            <a:alphaModFix/>
          </a:blip>
          <a:srcRect b="0" l="0" r="0" t="0"/>
          <a:stretch/>
        </p:blipFill>
        <p:spPr>
          <a:xfrm>
            <a:off x="13734050" y="2021063"/>
            <a:ext cx="9673875" cy="9673875"/>
          </a:xfrm>
          <a:prstGeom prst="rect">
            <a:avLst/>
          </a:prstGeom>
          <a:noFill/>
          <a:ln cap="flat" cmpd="sng" w="9525">
            <a:solidFill>
              <a:schemeClr val="dk1"/>
            </a:solidFill>
            <a:prstDash val="solid"/>
            <a:round/>
            <a:headEnd len="sm" w="sm" type="none"/>
            <a:tailEnd len="sm" w="sm" type="none"/>
          </a:ln>
        </p:spPr>
      </p:pic>
      <p:sp>
        <p:nvSpPr>
          <p:cNvPr id="215" name="Google Shape;215;p30"/>
          <p:cNvSpPr txBox="1"/>
          <p:nvPr/>
        </p:nvSpPr>
        <p:spPr>
          <a:xfrm>
            <a:off x="505850" y="9863850"/>
            <a:ext cx="12548700" cy="24012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400"/>
              <a:t>Figure (above): Time series of the Irminger Surface Buoy Pro-Oceanus seawater pCO2, color coded by deployment, with nearest discrete carbon samples overlaid. Frequent data gaps are common due to instrument failure and/or loss of power.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Figure (right): Comparison of the PCO2A measured pCO2 with matched bottle pCO2, with 1:1 line drawn for comparison</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1"/>
          <p:cNvPicPr preferRelativeResize="0"/>
          <p:nvPr/>
        </p:nvPicPr>
        <p:blipFill rotWithShape="1">
          <a:blip r:embed="rId3">
            <a:alphaModFix/>
          </a:blip>
          <a:srcRect b="17016" l="0" r="0" t="9889"/>
          <a:stretch/>
        </p:blipFill>
        <p:spPr>
          <a:xfrm>
            <a:off x="512575" y="1382925"/>
            <a:ext cx="12483601" cy="10950150"/>
          </a:xfrm>
          <a:prstGeom prst="rect">
            <a:avLst/>
          </a:prstGeom>
          <a:noFill/>
          <a:ln cap="flat" cmpd="sng" w="19050">
            <a:solidFill>
              <a:schemeClr val="dk1"/>
            </a:solidFill>
            <a:prstDash val="solid"/>
            <a:round/>
            <a:headEnd len="sm" w="sm" type="none"/>
            <a:tailEnd len="sm" w="sm" type="none"/>
          </a:ln>
        </p:spPr>
      </p:pic>
      <p:pic>
        <p:nvPicPr>
          <p:cNvPr id="221" name="Google Shape;221;p31"/>
          <p:cNvPicPr preferRelativeResize="0"/>
          <p:nvPr/>
        </p:nvPicPr>
        <p:blipFill rotWithShape="1">
          <a:blip r:embed="rId4">
            <a:alphaModFix/>
          </a:blip>
          <a:srcRect b="3985" l="0" r="3660" t="7054"/>
          <a:stretch/>
        </p:blipFill>
        <p:spPr>
          <a:xfrm>
            <a:off x="13851500" y="1382925"/>
            <a:ext cx="9610554" cy="8874900"/>
          </a:xfrm>
          <a:prstGeom prst="rect">
            <a:avLst/>
          </a:prstGeom>
          <a:noFill/>
          <a:ln cap="flat" cmpd="sng" w="19050">
            <a:solidFill>
              <a:schemeClr val="dk1"/>
            </a:solidFill>
            <a:prstDash val="solid"/>
            <a:round/>
            <a:headEnd len="sm" w="sm" type="none"/>
            <a:tailEnd len="sm" w="sm" type="none"/>
          </a:ln>
        </p:spPr>
      </p:pic>
      <p:sp>
        <p:nvSpPr>
          <p:cNvPr id="222" name="Google Shape;222;p31"/>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Irminger Water Column pCO2</a:t>
            </a:r>
            <a:endParaRPr b="0" i="0" sz="8000" u="none" cap="none" strike="noStrike">
              <a:latin typeface="Arial"/>
              <a:ea typeface="Arial"/>
              <a:cs typeface="Arial"/>
              <a:sym typeface="Arial"/>
            </a:endParaRPr>
          </a:p>
        </p:txBody>
      </p:sp>
      <p:sp>
        <p:nvSpPr>
          <p:cNvPr id="223" name="Google Shape;223;p31"/>
          <p:cNvSpPr txBox="1"/>
          <p:nvPr/>
        </p:nvSpPr>
        <p:spPr>
          <a:xfrm>
            <a:off x="13851525" y="10319550"/>
            <a:ext cx="9610500" cy="31401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400"/>
              <a:t>L</a:t>
            </a:r>
            <a:r>
              <a:rPr lang="en-US" sz="2400"/>
              <a:t>eft: Time series of the Irminger Apex mooring’s Sunburst SAMI-CO2 seawater pCO2, color coded by </a:t>
            </a:r>
            <a:r>
              <a:rPr lang="en-US" sz="2400"/>
              <a:t>deployment</a:t>
            </a:r>
            <a:r>
              <a:rPr lang="en-US" sz="2400"/>
              <a:t>, with nearest discrete carbon samples overlaid. Frequent data gaps are common due to instrument failure and/or loss of power.</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Above: Comparison of the PCO2W measured pCO2 with matched bottle pCO2, with 1:1 line drawn for comparison. Vertical lines are two standard deviations.</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2"/>
          <p:cNvPicPr preferRelativeResize="0"/>
          <p:nvPr/>
        </p:nvPicPr>
        <p:blipFill rotWithShape="1">
          <a:blip r:embed="rId3">
            <a:alphaModFix/>
          </a:blip>
          <a:srcRect b="15044" l="6040" r="2568" t="9392"/>
          <a:stretch/>
        </p:blipFill>
        <p:spPr>
          <a:xfrm>
            <a:off x="3550826" y="1142137"/>
            <a:ext cx="17282549" cy="11431725"/>
          </a:xfrm>
          <a:prstGeom prst="rect">
            <a:avLst/>
          </a:prstGeom>
          <a:noFill/>
          <a:ln cap="flat" cmpd="sng" w="19050">
            <a:solidFill>
              <a:schemeClr val="dk1"/>
            </a:solidFill>
            <a:prstDash val="solid"/>
            <a:round/>
            <a:headEnd len="sm" w="sm" type="none"/>
            <a:tailEnd len="sm" w="sm" type="none"/>
          </a:ln>
        </p:spPr>
      </p:pic>
      <p:sp>
        <p:nvSpPr>
          <p:cNvPr id="229" name="Google Shape;229;p32"/>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Irminger Water Column pH</a:t>
            </a:r>
            <a:endParaRPr b="0" i="0" sz="8000" u="none" cap="none" strike="noStrike">
              <a:latin typeface="Arial"/>
              <a:ea typeface="Arial"/>
              <a:cs typeface="Arial"/>
              <a:sym typeface="Arial"/>
            </a:endParaRPr>
          </a:p>
        </p:txBody>
      </p:sp>
      <p:sp>
        <p:nvSpPr>
          <p:cNvPr id="230" name="Google Shape;230;p32"/>
          <p:cNvSpPr txBox="1"/>
          <p:nvPr/>
        </p:nvSpPr>
        <p:spPr>
          <a:xfrm>
            <a:off x="2166050" y="12573875"/>
            <a:ext cx="19546200" cy="8313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rPr>
              <a:t>Time series of the Irminger Array’s Sunburst SAMI-pH seawater pH, color coded by deployment, with nearest discrete carbon samples overlaid. The instruments on the Flanking Moorings are protected by the buoy and thus have more consistent data returns than the instruments on the Apex Surface Mooring wire.</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1219510" y="0"/>
            <a:ext cx="21945000" cy="2289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8000">
                <a:solidFill>
                  <a:srgbClr val="005087"/>
                </a:solidFill>
                <a:latin typeface="Calibri"/>
                <a:ea typeface="Calibri"/>
                <a:cs typeface="Calibri"/>
                <a:sym typeface="Calibri"/>
              </a:rPr>
              <a:t>Outline</a:t>
            </a:r>
            <a:endParaRPr sz="8000">
              <a:solidFill>
                <a:schemeClr val="dk1"/>
              </a:solidFill>
            </a:endParaRPr>
          </a:p>
          <a:p>
            <a:pPr indent="0" lvl="0" marL="0" rtl="0" algn="ctr">
              <a:spcBef>
                <a:spcPts val="0"/>
              </a:spcBef>
              <a:spcAft>
                <a:spcPts val="0"/>
              </a:spcAft>
              <a:buNone/>
            </a:pPr>
            <a:r>
              <a:t/>
            </a:r>
            <a:endParaRPr/>
          </a:p>
        </p:txBody>
      </p:sp>
      <p:sp>
        <p:nvSpPr>
          <p:cNvPr id="75" name="Google Shape;75;p15"/>
          <p:cNvSpPr txBox="1"/>
          <p:nvPr>
            <p:ph idx="1" type="body"/>
          </p:nvPr>
        </p:nvSpPr>
        <p:spPr>
          <a:xfrm>
            <a:off x="1218950" y="1754375"/>
            <a:ext cx="21945000" cy="10447500"/>
          </a:xfrm>
          <a:prstGeom prst="rect">
            <a:avLst/>
          </a:prstGeom>
        </p:spPr>
        <p:txBody>
          <a:bodyPr anchorCtr="0" anchor="t" bIns="0" lIns="0" spcFirstLastPara="1" rIns="0" wrap="square" tIns="0">
            <a:normAutofit/>
          </a:bodyPr>
          <a:lstStyle/>
          <a:p>
            <a:pPr indent="-457200" lvl="0" marL="457200" rtl="0" algn="l">
              <a:spcBef>
                <a:spcPts val="0"/>
              </a:spcBef>
              <a:spcAft>
                <a:spcPts val="0"/>
              </a:spcAft>
              <a:buSzPts val="3600"/>
              <a:buChar char="●"/>
            </a:pPr>
            <a:r>
              <a:rPr lang="en-US" sz="3600"/>
              <a:t>Motivation</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Overview of OOI &amp; Global Irminger Array</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Carbon System Instrumentation</a:t>
            </a:r>
            <a:endParaRPr sz="3600"/>
          </a:p>
          <a:p>
            <a:pPr indent="-457200" lvl="1" marL="914400" rtl="0" algn="l">
              <a:spcBef>
                <a:spcPts val="0"/>
              </a:spcBef>
              <a:spcAft>
                <a:spcPts val="0"/>
              </a:spcAft>
              <a:buSzPts val="3600"/>
              <a:buChar char="○"/>
            </a:pPr>
            <a:r>
              <a:rPr lang="en-US" sz="3600"/>
              <a:t>Pro-Oceanus CO2-Pro ATM </a:t>
            </a:r>
            <a:r>
              <a:rPr lang="en-US" sz="3600">
                <a:solidFill>
                  <a:schemeClr val="dk1"/>
                </a:solidFill>
              </a:rPr>
              <a:t>(</a:t>
            </a:r>
            <a:r>
              <a:rPr lang="en-US" sz="3600">
                <a:solidFill>
                  <a:schemeClr val="dk1"/>
                </a:solidFill>
              </a:rPr>
              <a:t>PCO2A</a:t>
            </a:r>
            <a:r>
              <a:rPr lang="en-US" sz="3600">
                <a:solidFill>
                  <a:schemeClr val="dk1"/>
                </a:solidFill>
              </a:rPr>
              <a:t>)</a:t>
            </a:r>
            <a:endParaRPr sz="3600">
              <a:solidFill>
                <a:schemeClr val="dk1"/>
              </a:solidFill>
            </a:endParaRPr>
          </a:p>
          <a:p>
            <a:pPr indent="-457200" lvl="1" marL="914400" rtl="0" algn="l">
              <a:spcBef>
                <a:spcPts val="0"/>
              </a:spcBef>
              <a:spcAft>
                <a:spcPts val="0"/>
              </a:spcAft>
              <a:buClr>
                <a:schemeClr val="dk1"/>
              </a:buClr>
              <a:buSzPts val="3600"/>
              <a:buChar char="○"/>
            </a:pPr>
            <a:r>
              <a:rPr lang="en-US" sz="3600">
                <a:solidFill>
                  <a:schemeClr val="dk1"/>
                </a:solidFill>
              </a:rPr>
              <a:t>Sunburst SAMI-pH</a:t>
            </a:r>
            <a:r>
              <a:rPr lang="en-US" sz="3600">
                <a:solidFill>
                  <a:schemeClr val="dk1"/>
                </a:solidFill>
              </a:rPr>
              <a:t> (PCO2W)</a:t>
            </a:r>
            <a:endParaRPr sz="3600">
              <a:solidFill>
                <a:schemeClr val="dk1"/>
              </a:solidFill>
            </a:endParaRPr>
          </a:p>
          <a:p>
            <a:pPr indent="-457200" lvl="1" marL="914400" rtl="0" algn="l">
              <a:spcBef>
                <a:spcPts val="0"/>
              </a:spcBef>
              <a:spcAft>
                <a:spcPts val="0"/>
              </a:spcAft>
              <a:buClr>
                <a:schemeClr val="dk1"/>
              </a:buClr>
              <a:buSzPts val="3600"/>
              <a:buChar char="○"/>
            </a:pPr>
            <a:r>
              <a:rPr lang="en-US" sz="3600">
                <a:solidFill>
                  <a:schemeClr val="dk1"/>
                </a:solidFill>
              </a:rPr>
              <a:t>Sunburst SAMI-pCO2</a:t>
            </a:r>
            <a:r>
              <a:rPr lang="en-US" sz="3600">
                <a:solidFill>
                  <a:schemeClr val="dk1"/>
                </a:solidFill>
              </a:rPr>
              <a:t> (PHSEN)</a:t>
            </a:r>
            <a:endParaRPr sz="3600">
              <a:solidFill>
                <a:schemeClr val="dk1"/>
              </a:solidFill>
            </a:endParaRPr>
          </a:p>
          <a:p>
            <a:pPr indent="0" lvl="0" marL="9144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Discrete Bottle Data</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Methods</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Results</a:t>
            </a:r>
            <a:endParaRPr sz="3600"/>
          </a:p>
          <a:p>
            <a:pPr indent="0" lvl="0" marL="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Conclusions</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Extra Resources for OOI Data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rotWithShape="1">
          <a:blip r:embed="rId3">
            <a:alphaModFix/>
          </a:blip>
          <a:srcRect b="15044" l="6043" r="2380" t="9392"/>
          <a:stretch/>
        </p:blipFill>
        <p:spPr>
          <a:xfrm>
            <a:off x="376050" y="1405250"/>
            <a:ext cx="13043074" cy="8609599"/>
          </a:xfrm>
          <a:prstGeom prst="rect">
            <a:avLst/>
          </a:prstGeom>
          <a:noFill/>
          <a:ln cap="flat" cmpd="sng" w="19050">
            <a:solidFill>
              <a:schemeClr val="dk1"/>
            </a:solidFill>
            <a:prstDash val="solid"/>
            <a:round/>
            <a:headEnd len="sm" w="sm" type="none"/>
            <a:tailEnd len="sm" w="sm" type="none"/>
          </a:ln>
        </p:spPr>
      </p:pic>
      <p:pic>
        <p:nvPicPr>
          <p:cNvPr id="236" name="Google Shape;236;p33"/>
          <p:cNvPicPr preferRelativeResize="0"/>
          <p:nvPr/>
        </p:nvPicPr>
        <p:blipFill rotWithShape="1">
          <a:blip r:embed="rId4">
            <a:alphaModFix/>
          </a:blip>
          <a:srcRect b="3512" l="0" r="5311" t="9326"/>
          <a:stretch/>
        </p:blipFill>
        <p:spPr>
          <a:xfrm>
            <a:off x="13665025" y="1405250"/>
            <a:ext cx="9976882" cy="9183576"/>
          </a:xfrm>
          <a:prstGeom prst="rect">
            <a:avLst/>
          </a:prstGeom>
          <a:noFill/>
          <a:ln cap="flat" cmpd="sng" w="19050">
            <a:solidFill>
              <a:schemeClr val="dk1"/>
            </a:solidFill>
            <a:prstDash val="solid"/>
            <a:round/>
            <a:headEnd len="sm" w="sm" type="none"/>
            <a:tailEnd len="sm" w="sm" type="none"/>
          </a:ln>
        </p:spPr>
      </p:pic>
      <p:sp>
        <p:nvSpPr>
          <p:cNvPr id="237" name="Google Shape;237;p33"/>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Irminger Water Column pH</a:t>
            </a:r>
            <a:endParaRPr b="0" i="0" sz="8000" u="none" cap="none" strike="noStrike">
              <a:latin typeface="Arial"/>
              <a:ea typeface="Arial"/>
              <a:cs typeface="Arial"/>
              <a:sym typeface="Arial"/>
            </a:endParaRPr>
          </a:p>
        </p:txBody>
      </p:sp>
      <p:sp>
        <p:nvSpPr>
          <p:cNvPr id="238" name="Google Shape;238;p33"/>
          <p:cNvSpPr/>
          <p:nvPr/>
        </p:nvSpPr>
        <p:spPr>
          <a:xfrm>
            <a:off x="8609600" y="2493825"/>
            <a:ext cx="1642800" cy="1578600"/>
          </a:xfrm>
          <a:prstGeom prst="roundRect">
            <a:avLst>
              <a:gd fmla="val 16667" name="adj"/>
            </a:avLst>
          </a:prstGeom>
          <a:no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3"/>
          <p:cNvSpPr/>
          <p:nvPr/>
        </p:nvSpPr>
        <p:spPr>
          <a:xfrm>
            <a:off x="18581850" y="4072475"/>
            <a:ext cx="2004000" cy="1965000"/>
          </a:xfrm>
          <a:prstGeom prst="roundRect">
            <a:avLst>
              <a:gd fmla="val 16667" name="adj"/>
            </a:avLst>
          </a:prstGeom>
          <a:no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3"/>
          <p:cNvSpPr txBox="1"/>
          <p:nvPr/>
        </p:nvSpPr>
        <p:spPr>
          <a:xfrm>
            <a:off x="324888" y="10098900"/>
            <a:ext cx="13145400" cy="16623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Time series of the Irminger Array’s Sunburst SAMI-pH seawater pH, color coded by deployment, with nearest discrete carbon samples overlaid. The instruments on the Flanking Moorings are protected by the buoy and thus have more consistent data returns than the instruments on the Apex Surface Mooring wire.</a:t>
            </a:r>
            <a:endParaRPr sz="2400"/>
          </a:p>
        </p:txBody>
      </p:sp>
      <p:sp>
        <p:nvSpPr>
          <p:cNvPr id="241" name="Google Shape;241;p33"/>
          <p:cNvSpPr txBox="1"/>
          <p:nvPr/>
        </p:nvSpPr>
        <p:spPr>
          <a:xfrm>
            <a:off x="13664925" y="10815525"/>
            <a:ext cx="9976800" cy="923400"/>
          </a:xfrm>
          <a:prstGeom prst="rect">
            <a:avLst/>
          </a:prstGeom>
          <a:solidFill>
            <a:schemeClr val="lt1"/>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solidFill>
                  <a:schemeClr val="dk1"/>
                </a:solidFill>
              </a:rPr>
              <a:t>Comparison of the PHSEN measured pH with matched bottle pH, with 1:1 line drawn for comparison. Vertical lines are two standard deviations.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p:nvPr/>
        </p:nvSpPr>
        <p:spPr>
          <a:xfrm>
            <a:off x="2010303" y="455235"/>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Irminger Water Column pH: Flanking Mooring A</a:t>
            </a:r>
            <a:endParaRPr b="1" sz="8000">
              <a:solidFill>
                <a:srgbClr val="005087"/>
              </a:solidFill>
              <a:latin typeface="Calibri"/>
              <a:ea typeface="Calibri"/>
              <a:cs typeface="Calibri"/>
              <a:sym typeface="Calibri"/>
            </a:endParaRPr>
          </a:p>
        </p:txBody>
      </p:sp>
      <p:pic>
        <p:nvPicPr>
          <p:cNvPr id="247" name="Google Shape;247;p34"/>
          <p:cNvPicPr preferRelativeResize="0"/>
          <p:nvPr/>
        </p:nvPicPr>
        <p:blipFill rotWithShape="1">
          <a:blip r:embed="rId3">
            <a:alphaModFix/>
          </a:blip>
          <a:srcRect b="10358" l="4342" r="0" t="6308"/>
          <a:stretch/>
        </p:blipFill>
        <p:spPr>
          <a:xfrm>
            <a:off x="277075" y="1776425"/>
            <a:ext cx="10189126" cy="5917850"/>
          </a:xfrm>
          <a:prstGeom prst="rect">
            <a:avLst/>
          </a:prstGeom>
          <a:noFill/>
          <a:ln cap="flat" cmpd="sng" w="19050">
            <a:solidFill>
              <a:schemeClr val="dk1"/>
            </a:solidFill>
            <a:prstDash val="solid"/>
            <a:round/>
            <a:headEnd len="sm" w="sm" type="none"/>
            <a:tailEnd len="sm" w="sm" type="none"/>
          </a:ln>
        </p:spPr>
      </p:pic>
      <p:pic>
        <p:nvPicPr>
          <p:cNvPr id="248" name="Google Shape;248;p34"/>
          <p:cNvPicPr preferRelativeResize="0"/>
          <p:nvPr/>
        </p:nvPicPr>
        <p:blipFill rotWithShape="1">
          <a:blip r:embed="rId4">
            <a:alphaModFix/>
          </a:blip>
          <a:srcRect b="11747" l="5800" r="8133" t="7788"/>
          <a:stretch/>
        </p:blipFill>
        <p:spPr>
          <a:xfrm>
            <a:off x="7145000" y="6254350"/>
            <a:ext cx="9183575" cy="6867750"/>
          </a:xfrm>
          <a:prstGeom prst="rect">
            <a:avLst/>
          </a:prstGeom>
          <a:noFill/>
          <a:ln cap="flat" cmpd="sng" w="19050">
            <a:solidFill>
              <a:schemeClr val="dk1"/>
            </a:solidFill>
            <a:prstDash val="solid"/>
            <a:round/>
            <a:headEnd len="sm" w="sm" type="none"/>
            <a:tailEnd len="sm" w="sm" type="none"/>
          </a:ln>
        </p:spPr>
      </p:pic>
      <p:pic>
        <p:nvPicPr>
          <p:cNvPr id="249" name="Google Shape;249;p34"/>
          <p:cNvPicPr preferRelativeResize="0"/>
          <p:nvPr/>
        </p:nvPicPr>
        <p:blipFill rotWithShape="1">
          <a:blip r:embed="rId5">
            <a:alphaModFix/>
          </a:blip>
          <a:srcRect b="13352" l="4532" r="7632" t="7733"/>
          <a:stretch/>
        </p:blipFill>
        <p:spPr>
          <a:xfrm>
            <a:off x="13894150" y="1776425"/>
            <a:ext cx="9183575" cy="6600757"/>
          </a:xfrm>
          <a:prstGeom prst="rect">
            <a:avLst/>
          </a:prstGeom>
          <a:noFill/>
          <a:ln cap="flat" cmpd="sng" w="1905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nvSpPr>
        <p:spPr>
          <a:xfrm>
            <a:off x="1322475" y="1714950"/>
            <a:ext cx="21918300" cy="960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OOI is </a:t>
            </a:r>
            <a:r>
              <a:rPr lang="en-US" sz="3600"/>
              <a:t>successfully measuring</a:t>
            </a:r>
            <a:r>
              <a:rPr lang="en-US" sz="3600"/>
              <a:t> pH and pCO2 at the Irminger Array!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Three instruments which collect time series of pCO2 and pH</a:t>
            </a:r>
            <a:endParaRPr sz="3600"/>
          </a:p>
          <a:p>
            <a:pPr indent="-457200" lvl="0" marL="914400" rtl="0" algn="l">
              <a:spcBef>
                <a:spcPts val="0"/>
              </a:spcBef>
              <a:spcAft>
                <a:spcPts val="0"/>
              </a:spcAft>
              <a:buSzPts val="3600"/>
              <a:buChar char="●"/>
            </a:pPr>
            <a:r>
              <a:rPr lang="en-US" sz="3600"/>
              <a:t>Pro-Oceanus: pCO2 at the surface for coastal and global arrays </a:t>
            </a:r>
            <a:endParaRPr sz="3600"/>
          </a:p>
          <a:p>
            <a:pPr indent="-457200" lvl="0" marL="914400" rtl="0" algn="l">
              <a:spcBef>
                <a:spcPts val="0"/>
              </a:spcBef>
              <a:spcAft>
                <a:spcPts val="0"/>
              </a:spcAft>
              <a:buSzPts val="3600"/>
              <a:buChar char="●"/>
            </a:pPr>
            <a:r>
              <a:rPr lang="en-US" sz="3600"/>
              <a:t>Sunburst SAMI-pCO2: seawater pCO2 at global arrays throughout the upper ocean</a:t>
            </a:r>
            <a:endParaRPr sz="3600"/>
          </a:p>
          <a:p>
            <a:pPr indent="-457200" lvl="0" marL="914400" rtl="0" algn="l">
              <a:spcBef>
                <a:spcPts val="0"/>
              </a:spcBef>
              <a:spcAft>
                <a:spcPts val="0"/>
              </a:spcAft>
              <a:buSzPts val="3600"/>
              <a:buChar char="●"/>
            </a:pPr>
            <a:r>
              <a:rPr lang="en-US" sz="3600">
                <a:solidFill>
                  <a:schemeClr val="dk1"/>
                </a:solidFill>
              </a:rPr>
              <a:t>Sunburst</a:t>
            </a:r>
            <a:r>
              <a:rPr lang="en-US" sz="3600">
                <a:solidFill>
                  <a:srgbClr val="990000"/>
                </a:solidFill>
              </a:rPr>
              <a:t> </a:t>
            </a:r>
            <a:r>
              <a:rPr lang="en-US" sz="3600"/>
              <a:t>SAMI-pH: seawater pH at global arrays throughout the upper ocean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Complex measurement techniques means significant data challenges</a:t>
            </a:r>
            <a:endParaRPr sz="3600"/>
          </a:p>
          <a:p>
            <a:pPr indent="-457200" lvl="0" marL="914400" rtl="0" algn="l">
              <a:spcBef>
                <a:spcPts val="0"/>
              </a:spcBef>
              <a:spcAft>
                <a:spcPts val="0"/>
              </a:spcAft>
              <a:buSzPts val="3600"/>
              <a:buChar char="●"/>
            </a:pPr>
            <a:r>
              <a:rPr lang="en-US" sz="3600"/>
              <a:t>Power </a:t>
            </a:r>
            <a:r>
              <a:rPr lang="en-US" sz="3600"/>
              <a:t>interruptions</a:t>
            </a:r>
            <a:r>
              <a:rPr lang="en-US" sz="3600"/>
              <a:t>, biofouling, harsh conditions - can complicate data collection</a:t>
            </a:r>
            <a:endParaRPr sz="3600"/>
          </a:p>
          <a:p>
            <a:pPr indent="-457200" lvl="0" marL="914400" rtl="0" algn="l">
              <a:spcBef>
                <a:spcPts val="0"/>
              </a:spcBef>
              <a:spcAft>
                <a:spcPts val="0"/>
              </a:spcAft>
              <a:buSzPts val="3600"/>
              <a:buChar char="●"/>
            </a:pPr>
            <a:r>
              <a:rPr lang="en-US" sz="3600"/>
              <a:t>SAMIs: complex, long measurement, lots of moving parts, use wet chemistry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Collected along with complementary other parameters</a:t>
            </a:r>
            <a:endParaRPr sz="3600"/>
          </a:p>
          <a:p>
            <a:pPr indent="-457200" lvl="0" marL="914400" rtl="0" algn="l">
              <a:spcBef>
                <a:spcPts val="0"/>
              </a:spcBef>
              <a:spcAft>
                <a:spcPts val="0"/>
              </a:spcAft>
              <a:buSzPts val="3600"/>
              <a:buChar char="●"/>
            </a:pPr>
            <a:r>
              <a:rPr lang="en-US" sz="3600"/>
              <a:t>On the arrays: CTD, dissolved oxygen, SUNAs </a:t>
            </a:r>
            <a:r>
              <a:rPr lang="en-US" sz="3600"/>
              <a:t>measuring</a:t>
            </a:r>
            <a:r>
              <a:rPr lang="en-US" sz="3600"/>
              <a:t> nitrate, ADCPs, Chlorophyll sensors, etc.</a:t>
            </a:r>
            <a:endParaRPr sz="3600"/>
          </a:p>
          <a:p>
            <a:pPr indent="-457200" lvl="0" marL="914400" rtl="0" algn="l">
              <a:spcBef>
                <a:spcPts val="0"/>
              </a:spcBef>
              <a:spcAft>
                <a:spcPts val="0"/>
              </a:spcAft>
              <a:buSzPts val="3600"/>
              <a:buChar char="●"/>
            </a:pPr>
            <a:r>
              <a:rPr lang="en-US" sz="3600"/>
              <a:t>Ship data which can be used for in-situ comparison and calibration of sensors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sp>
        <p:nvSpPr>
          <p:cNvPr id="255" name="Google Shape;255;p35"/>
          <p:cNvSpPr/>
          <p:nvPr/>
        </p:nvSpPr>
        <p:spPr>
          <a:xfrm>
            <a:off x="946175" y="0"/>
            <a:ext cx="222945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OOI Carbon System Data</a:t>
            </a:r>
            <a:endParaRPr b="0" i="0" sz="8000" u="none" cap="none"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idx="1" type="body"/>
          </p:nvPr>
        </p:nvSpPr>
        <p:spPr>
          <a:xfrm>
            <a:off x="1218950" y="1636125"/>
            <a:ext cx="21945000" cy="9528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3600"/>
              <a:t>OOI Data Explorations Notebooks</a:t>
            </a:r>
            <a:endParaRPr sz="3600"/>
          </a:p>
          <a:p>
            <a:pPr indent="-457200" lvl="0" marL="457200" rtl="0" algn="l">
              <a:spcBef>
                <a:spcPts val="0"/>
              </a:spcBef>
              <a:spcAft>
                <a:spcPts val="0"/>
              </a:spcAft>
              <a:buSzPts val="3600"/>
              <a:buChar char="●"/>
            </a:pPr>
            <a:r>
              <a:rPr lang="en-US" sz="3600"/>
              <a:t>Provide tools for accessing and downloading data from OOINet API</a:t>
            </a:r>
            <a:endParaRPr sz="3600"/>
          </a:p>
          <a:p>
            <a:pPr indent="-457200" lvl="0" marL="457200" rtl="0" algn="l">
              <a:spcBef>
                <a:spcPts val="0"/>
              </a:spcBef>
              <a:spcAft>
                <a:spcPts val="0"/>
              </a:spcAft>
              <a:buSzPts val="3600"/>
              <a:buChar char="●"/>
            </a:pPr>
            <a:r>
              <a:rPr lang="en-US" sz="3600"/>
              <a:t>Also include some post-processing Data QC routines for specific instruments, such as pH</a:t>
            </a:r>
            <a:endParaRPr sz="3600"/>
          </a:p>
          <a:p>
            <a:pPr indent="-457200" lvl="0" marL="457200" rtl="0" algn="l">
              <a:spcBef>
                <a:spcPts val="0"/>
              </a:spcBef>
              <a:spcAft>
                <a:spcPts val="0"/>
              </a:spcAft>
              <a:buSzPts val="3600"/>
              <a:buChar char="●"/>
            </a:pPr>
            <a:r>
              <a:rPr lang="en-US" sz="3600"/>
              <a:t>Started by the Coastal Endurance group, actively maintained and added to by all OOI groups</a:t>
            </a:r>
            <a:endParaRPr sz="3600"/>
          </a:p>
          <a:p>
            <a:pPr indent="-457200" lvl="0" marL="457200" rtl="0" algn="l">
              <a:spcBef>
                <a:spcPts val="0"/>
              </a:spcBef>
              <a:spcAft>
                <a:spcPts val="0"/>
              </a:spcAft>
              <a:buSzPts val="3600"/>
              <a:buChar char="●"/>
            </a:pPr>
            <a:r>
              <a:rPr lang="en-US" sz="3600"/>
              <a:t>On gitHub at https://github.com/oceanobservatories/ooi-data-explorations</a:t>
            </a:r>
            <a:endParaRPr sz="3600"/>
          </a:p>
          <a:p>
            <a:pPr indent="0" lvl="0" marL="457200" rtl="0" algn="l">
              <a:spcBef>
                <a:spcPts val="0"/>
              </a:spcBef>
              <a:spcAft>
                <a:spcPts val="0"/>
              </a:spcAft>
              <a:buNone/>
            </a:pPr>
            <a:r>
              <a:t/>
            </a:r>
            <a:endParaRPr sz="3600"/>
          </a:p>
          <a:p>
            <a:pPr indent="0" lvl="0" marL="0" rtl="0" algn="l">
              <a:spcBef>
                <a:spcPts val="0"/>
              </a:spcBef>
              <a:spcAft>
                <a:spcPts val="0"/>
              </a:spcAft>
              <a:buNone/>
            </a:pPr>
            <a:r>
              <a:rPr lang="en-US" sz="3600"/>
              <a:t>Discrete Water Sampling Data</a:t>
            </a:r>
            <a:endParaRPr sz="3600"/>
          </a:p>
          <a:p>
            <a:pPr indent="-457200" lvl="0" marL="457200" rtl="0" algn="l">
              <a:spcBef>
                <a:spcPts val="0"/>
              </a:spcBef>
              <a:spcAft>
                <a:spcPts val="0"/>
              </a:spcAft>
              <a:buSzPts val="3600"/>
              <a:buChar char="●"/>
            </a:pPr>
            <a:r>
              <a:rPr lang="en-US" sz="3600"/>
              <a:t>Measures DIC, TA &amp; pH (Coastal Pioneer &amp; Global Arrays) or DIC &amp; pCO2 (Coastal Endurance &amp; Cabled Array)</a:t>
            </a:r>
            <a:endParaRPr sz="3600"/>
          </a:p>
          <a:p>
            <a:pPr indent="-457200" lvl="0" marL="457200" rtl="0" algn="l">
              <a:spcBef>
                <a:spcPts val="0"/>
              </a:spcBef>
              <a:spcAft>
                <a:spcPts val="0"/>
              </a:spcAft>
              <a:buSzPts val="3600"/>
              <a:buChar char="●"/>
            </a:pPr>
            <a:r>
              <a:rPr lang="en-US" sz="3600"/>
              <a:t>Also measures nutrients, chlorophyll, salts, oxygen</a:t>
            </a:r>
            <a:endParaRPr sz="3600"/>
          </a:p>
          <a:p>
            <a:pPr indent="-457200" lvl="0" marL="457200" rtl="0" algn="l">
              <a:spcBef>
                <a:spcPts val="0"/>
              </a:spcBef>
              <a:spcAft>
                <a:spcPts val="0"/>
              </a:spcAft>
              <a:buSzPts val="3600"/>
              <a:buChar char="●"/>
            </a:pPr>
            <a:r>
              <a:rPr lang="en-US" sz="3600"/>
              <a:t>Available on the Ocean Observatories Alfresco Document Server</a:t>
            </a:r>
            <a:r>
              <a:rPr lang="en-US" sz="3600"/>
              <a:t>:</a:t>
            </a:r>
            <a:r>
              <a:rPr lang="en-US" sz="3600"/>
              <a:t> alfresco.oceanobservatories.org </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OOI Discourse: </a:t>
            </a:r>
            <a:r>
              <a:rPr lang="en-US" sz="3600" u="sng">
                <a:solidFill>
                  <a:schemeClr val="hlink"/>
                </a:solidFill>
                <a:hlinkClick r:id="rId3"/>
              </a:rPr>
              <a:t>https://discourse.oceanobservatories.org/</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US" sz="3600"/>
              <a:t>J</a:t>
            </a:r>
            <a:r>
              <a:rPr lang="en-US" sz="3600"/>
              <a:t>upyter notebooks and supporting code used to prepare the data and figures in this presentation are available at </a:t>
            </a:r>
            <a:r>
              <a:rPr lang="en-US" sz="3600" u="sng">
                <a:solidFill>
                  <a:schemeClr val="hlink"/>
                </a:solidFill>
                <a:hlinkClick r:id="rId4"/>
              </a:rPr>
              <a:t>https://github.com/reedan88/Ocean-Sciences-2022</a:t>
            </a:r>
            <a:r>
              <a:rPr lang="en-US" sz="3600"/>
              <a:t> </a:t>
            </a:r>
            <a:endParaRPr sz="3600"/>
          </a:p>
          <a:p>
            <a:pPr indent="0" lvl="0" marL="0" rtl="0" algn="l">
              <a:spcBef>
                <a:spcPts val="0"/>
              </a:spcBef>
              <a:spcAft>
                <a:spcPts val="0"/>
              </a:spcAft>
              <a:buNone/>
            </a:pPr>
            <a:r>
              <a:t/>
            </a:r>
            <a:endParaRPr sz="2400"/>
          </a:p>
        </p:txBody>
      </p:sp>
      <p:sp>
        <p:nvSpPr>
          <p:cNvPr id="261" name="Google Shape;261;p36"/>
          <p:cNvSpPr/>
          <p:nvPr/>
        </p:nvSpPr>
        <p:spPr>
          <a:xfrm>
            <a:off x="189275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Resources</a:t>
            </a:r>
            <a:endParaRPr b="0" i="0" sz="80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7"/>
          <p:cNvPicPr preferRelativeResize="0"/>
          <p:nvPr/>
        </p:nvPicPr>
        <p:blipFill rotWithShape="1">
          <a:blip r:embed="rId3">
            <a:alphaModFix/>
          </a:blip>
          <a:srcRect b="0" l="0" r="0" t="0"/>
          <a:stretch/>
        </p:blipFill>
        <p:spPr>
          <a:xfrm>
            <a:off x="0" y="0"/>
            <a:ext cx="24383520" cy="13715640"/>
          </a:xfrm>
          <a:prstGeom prst="rect">
            <a:avLst/>
          </a:prstGeom>
          <a:noFill/>
          <a:ln>
            <a:noFill/>
          </a:ln>
        </p:spPr>
      </p:pic>
      <p:pic>
        <p:nvPicPr>
          <p:cNvPr id="267" name="Google Shape;267;p37"/>
          <p:cNvPicPr preferRelativeResize="0"/>
          <p:nvPr/>
        </p:nvPicPr>
        <p:blipFill rotWithShape="1">
          <a:blip r:embed="rId4">
            <a:alphaModFix/>
          </a:blip>
          <a:srcRect b="0" l="0" r="0" t="0"/>
          <a:stretch/>
        </p:blipFill>
        <p:spPr>
          <a:xfrm>
            <a:off x="22779720" y="12115440"/>
            <a:ext cx="986040" cy="986040"/>
          </a:xfrm>
          <a:prstGeom prst="rect">
            <a:avLst/>
          </a:prstGeom>
          <a:noFill/>
          <a:ln>
            <a:noFill/>
          </a:ln>
        </p:spPr>
      </p:pic>
      <p:pic>
        <p:nvPicPr>
          <p:cNvPr id="268" name="Google Shape;268;p37"/>
          <p:cNvPicPr preferRelativeResize="0"/>
          <p:nvPr/>
        </p:nvPicPr>
        <p:blipFill rotWithShape="1">
          <a:blip r:embed="rId5">
            <a:alphaModFix/>
          </a:blip>
          <a:srcRect b="0" l="0" r="0" t="0"/>
          <a:stretch/>
        </p:blipFill>
        <p:spPr>
          <a:xfrm>
            <a:off x="1892160" y="1646640"/>
            <a:ext cx="6680880" cy="1191240"/>
          </a:xfrm>
          <a:prstGeom prst="rect">
            <a:avLst/>
          </a:prstGeom>
          <a:noFill/>
          <a:ln>
            <a:noFill/>
          </a:ln>
        </p:spPr>
      </p:pic>
      <p:pic>
        <p:nvPicPr>
          <p:cNvPr id="269" name="Google Shape;269;p37"/>
          <p:cNvPicPr preferRelativeResize="0"/>
          <p:nvPr/>
        </p:nvPicPr>
        <p:blipFill rotWithShape="1">
          <a:blip r:embed="rId6">
            <a:alphaModFix/>
          </a:blip>
          <a:srcRect b="0" l="0" r="0" t="0"/>
          <a:stretch/>
        </p:blipFill>
        <p:spPr>
          <a:xfrm>
            <a:off x="23088600" y="660240"/>
            <a:ext cx="353160" cy="3745440"/>
          </a:xfrm>
          <a:prstGeom prst="rect">
            <a:avLst/>
          </a:prstGeom>
          <a:noFill/>
          <a:ln>
            <a:noFill/>
          </a:ln>
        </p:spPr>
      </p:pic>
      <p:sp>
        <p:nvSpPr>
          <p:cNvPr id="270" name="Google Shape;270;p37"/>
          <p:cNvSpPr/>
          <p:nvPr/>
        </p:nvSpPr>
        <p:spPr>
          <a:xfrm>
            <a:off x="1905120" y="6063480"/>
            <a:ext cx="11839680" cy="1077120"/>
          </a:xfrm>
          <a:prstGeom prst="rect">
            <a:avLst/>
          </a:prstGeom>
          <a:noFill/>
          <a:ln>
            <a:noFill/>
          </a:ln>
        </p:spPr>
        <p:txBody>
          <a:bodyPr anchorCtr="0" anchor="ctr" bIns="50750" lIns="50750" spcFirstLastPara="1" rIns="50750" wrap="square" tIns="50750">
            <a:noAutofit/>
          </a:bodyPr>
          <a:lstStyle/>
          <a:p>
            <a:pPr indent="0" lvl="0" marL="0" marR="0" rtl="0" algn="l">
              <a:lnSpc>
                <a:spcPct val="80000"/>
              </a:lnSpc>
              <a:spcBef>
                <a:spcPts val="0"/>
              </a:spcBef>
              <a:spcAft>
                <a:spcPts val="0"/>
              </a:spcAft>
              <a:buNone/>
            </a:pPr>
            <a:r>
              <a:rPr b="1" i="0" lang="en-US" sz="8000" u="none" cap="none" strike="noStrike">
                <a:solidFill>
                  <a:srgbClr val="479ED8"/>
                </a:solidFill>
                <a:latin typeface="Calibri"/>
                <a:ea typeface="Calibri"/>
                <a:cs typeface="Calibri"/>
                <a:sym typeface="Calibri"/>
              </a:rPr>
              <a:t>Questions?</a:t>
            </a:r>
            <a:endParaRPr b="0" i="0" sz="8000" u="none" cap="none"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1297335" y="0"/>
            <a:ext cx="21945000" cy="2289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8000">
                <a:solidFill>
                  <a:srgbClr val="005087"/>
                </a:solidFill>
                <a:latin typeface="Calibri"/>
                <a:ea typeface="Calibri"/>
                <a:cs typeface="Calibri"/>
                <a:sym typeface="Calibri"/>
              </a:rPr>
              <a:t>Motivation</a:t>
            </a:r>
            <a:endParaRPr sz="8000">
              <a:solidFill>
                <a:schemeClr val="dk1"/>
              </a:solidFill>
            </a:endParaRPr>
          </a:p>
          <a:p>
            <a:pPr indent="0" lvl="0" marL="0" rtl="0" algn="ctr">
              <a:spcBef>
                <a:spcPts val="0"/>
              </a:spcBef>
              <a:spcAft>
                <a:spcPts val="0"/>
              </a:spcAft>
              <a:buNone/>
            </a:pPr>
            <a:r>
              <a:t/>
            </a:r>
            <a:endParaRPr/>
          </a:p>
        </p:txBody>
      </p:sp>
      <p:sp>
        <p:nvSpPr>
          <p:cNvPr id="81" name="Google Shape;81;p16"/>
          <p:cNvSpPr txBox="1"/>
          <p:nvPr>
            <p:ph idx="1" type="body"/>
          </p:nvPr>
        </p:nvSpPr>
        <p:spPr>
          <a:xfrm>
            <a:off x="1394600" y="2289900"/>
            <a:ext cx="21945000" cy="9941700"/>
          </a:xfrm>
          <a:prstGeom prst="rect">
            <a:avLst/>
          </a:prstGeom>
        </p:spPr>
        <p:txBody>
          <a:bodyPr anchorCtr="0" anchor="t" bIns="0" lIns="0" spcFirstLastPara="1" rIns="0" wrap="square" tIns="0">
            <a:normAutofit/>
          </a:bodyPr>
          <a:lstStyle/>
          <a:p>
            <a:pPr indent="-457200" lvl="0" marL="457200" rtl="0" algn="l">
              <a:spcBef>
                <a:spcPts val="0"/>
              </a:spcBef>
              <a:spcAft>
                <a:spcPts val="0"/>
              </a:spcAft>
              <a:buSzPts val="3600"/>
              <a:buChar char="●"/>
            </a:pPr>
            <a:r>
              <a:rPr lang="en-US" sz="3600"/>
              <a:t>OOI deploys instruments which </a:t>
            </a:r>
            <a:r>
              <a:rPr lang="en-US" sz="3600"/>
              <a:t>measure the pH and pCO2 at our arrays in the open ocean and coastal locations</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These instruments have now been deployed 7 or 8 times on year-long deployments to collect data</a:t>
            </a:r>
            <a:endParaRPr sz="3600"/>
          </a:p>
          <a:p>
            <a:pPr indent="0" lvl="0" marL="4572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Additionally, we collect water samples during deployment and recovery of the instruments, and have them analyzed for a full-suite of parameters.</a:t>
            </a:r>
            <a:endParaRPr sz="3600"/>
          </a:p>
          <a:p>
            <a:pPr indent="0" lvl="0" marL="0" rtl="0" algn="l">
              <a:spcBef>
                <a:spcPts val="0"/>
              </a:spcBef>
              <a:spcAft>
                <a:spcPts val="0"/>
              </a:spcAft>
              <a:buNone/>
            </a:pPr>
            <a:r>
              <a:t/>
            </a:r>
            <a:endParaRPr sz="3600"/>
          </a:p>
          <a:p>
            <a:pPr indent="-457200" lvl="0" marL="457200" rtl="0" algn="l">
              <a:spcBef>
                <a:spcPts val="0"/>
              </a:spcBef>
              <a:spcAft>
                <a:spcPts val="0"/>
              </a:spcAft>
              <a:buSzPts val="3600"/>
              <a:buChar char="●"/>
            </a:pPr>
            <a:r>
              <a:rPr b="1" lang="en-US" sz="3600"/>
              <a:t>We want to demonstrate how you, the science user, can take advantage of the unique suite of data being provided by OOI and have the tools and methods to be confident in our data, dig deeper into the data, and use it do interesting and new science.</a:t>
            </a:r>
            <a:endParaRPr b="1"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1218950" y="1964975"/>
            <a:ext cx="21945000" cy="9941700"/>
          </a:xfrm>
          <a:prstGeom prst="rect">
            <a:avLst/>
          </a:prstGeom>
        </p:spPr>
        <p:txBody>
          <a:bodyPr anchorCtr="0" anchor="t" bIns="0" lIns="0" spcFirstLastPara="1" rIns="0" wrap="square" tIns="0">
            <a:normAutofit lnSpcReduction="20000"/>
          </a:bodyPr>
          <a:lstStyle/>
          <a:p>
            <a:pPr indent="-457200" lvl="0" marL="457200" rtl="0" algn="l">
              <a:spcBef>
                <a:spcPts val="0"/>
              </a:spcBef>
              <a:spcAft>
                <a:spcPts val="0"/>
              </a:spcAft>
              <a:buSzPts val="3600"/>
              <a:buChar char="●"/>
            </a:pPr>
            <a:r>
              <a:rPr lang="en-US" sz="3600"/>
              <a:t>Array</a:t>
            </a:r>
            <a:endParaRPr sz="3600"/>
          </a:p>
          <a:p>
            <a:pPr indent="-457200" lvl="1" marL="914400" rtl="0" algn="l">
              <a:spcBef>
                <a:spcPts val="0"/>
              </a:spcBef>
              <a:spcAft>
                <a:spcPts val="0"/>
              </a:spcAft>
              <a:buSzPts val="3600"/>
              <a:buChar char="○"/>
            </a:pPr>
            <a:r>
              <a:rPr lang="en-US" sz="3600"/>
              <a:t>A collection of </a:t>
            </a:r>
            <a:r>
              <a:rPr lang="en-US" sz="3600">
                <a:solidFill>
                  <a:schemeClr val="dk1"/>
                </a:solidFill>
              </a:rPr>
              <a:t>moorings</a:t>
            </a:r>
            <a:r>
              <a:rPr lang="en-US" sz="3600"/>
              <a:t> and vehicles in a particular location (e.g. Global Irminger Array = Irminger Sea)</a:t>
            </a:r>
            <a:endParaRPr sz="3600"/>
          </a:p>
          <a:p>
            <a:pPr indent="0" lvl="0" marL="9144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Deployment</a:t>
            </a:r>
            <a:endParaRPr sz="3600"/>
          </a:p>
          <a:p>
            <a:pPr indent="-457200" lvl="1" marL="914400" rtl="0" algn="l">
              <a:spcBef>
                <a:spcPts val="0"/>
              </a:spcBef>
              <a:spcAft>
                <a:spcPts val="0"/>
              </a:spcAft>
              <a:buSzPts val="3600"/>
              <a:buChar char="○"/>
            </a:pPr>
            <a:r>
              <a:rPr lang="en-US" sz="3600"/>
              <a:t>A span of time a </a:t>
            </a:r>
            <a:r>
              <a:rPr lang="en-US" sz="3600">
                <a:solidFill>
                  <a:schemeClr val="dk1"/>
                </a:solidFill>
              </a:rPr>
              <a:t>mooring</a:t>
            </a:r>
            <a:r>
              <a:rPr lang="en-US" sz="3600"/>
              <a:t> or instrument were deployed and then recovered</a:t>
            </a:r>
            <a:endParaRPr sz="3600"/>
          </a:p>
          <a:p>
            <a:pPr indent="0" lvl="0" marL="9144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Reference Designator</a:t>
            </a:r>
            <a:r>
              <a:rPr lang="en-US" sz="3600"/>
              <a:t> </a:t>
            </a:r>
            <a:r>
              <a:rPr lang="en-US" sz="3600"/>
              <a:t>(refdes)</a:t>
            </a:r>
            <a:endParaRPr sz="3600"/>
          </a:p>
          <a:p>
            <a:pPr indent="-457200" lvl="1" marL="914400" rtl="0" algn="l">
              <a:spcBef>
                <a:spcPts val="0"/>
              </a:spcBef>
              <a:spcAft>
                <a:spcPts val="0"/>
              </a:spcAft>
              <a:buSzPts val="3600"/>
              <a:buChar char="○"/>
            </a:pPr>
            <a:r>
              <a:rPr lang="en-US" sz="3600"/>
              <a:t>An ID which indicates a particular location on an array for a particular type of instrument</a:t>
            </a:r>
            <a:endParaRPr sz="3600"/>
          </a:p>
          <a:p>
            <a:pPr indent="-457200" lvl="1" marL="914400" rtl="0" algn="l">
              <a:spcBef>
                <a:spcPts val="0"/>
              </a:spcBef>
              <a:spcAft>
                <a:spcPts val="0"/>
              </a:spcAft>
              <a:buSzPts val="3600"/>
              <a:buChar char="○"/>
            </a:pPr>
            <a:r>
              <a:rPr lang="en-US" sz="3600"/>
              <a:t>Ex: GI03FLMA-RIS01-04-PHSENF000 = Global Irminger Flanking Mooring A - Instrument Riser - PHSEN (located at 30 m depth)</a:t>
            </a:r>
            <a:endParaRPr sz="3600"/>
          </a:p>
          <a:p>
            <a:pPr indent="-457200" lvl="1" marL="914400" rtl="0" algn="l">
              <a:spcBef>
                <a:spcPts val="0"/>
              </a:spcBef>
              <a:spcAft>
                <a:spcPts val="0"/>
              </a:spcAft>
              <a:buClr>
                <a:srgbClr val="000000"/>
              </a:buClr>
              <a:buSzPts val="3600"/>
              <a:buChar char="○"/>
            </a:pPr>
            <a:r>
              <a:rPr lang="en-US" sz="3600">
                <a:solidFill>
                  <a:schemeClr val="dk1"/>
                </a:solidFill>
              </a:rPr>
              <a:t>A reference designator will have multiple deployments of different PHSENs </a:t>
            </a:r>
            <a:r>
              <a:rPr i="1" lang="en-US" sz="3600">
                <a:solidFill>
                  <a:schemeClr val="dk1"/>
                </a:solidFill>
              </a:rPr>
              <a:t>at the same location</a:t>
            </a:r>
            <a:r>
              <a:rPr lang="en-US" sz="3600">
                <a:solidFill>
                  <a:schemeClr val="dk1"/>
                </a:solidFill>
              </a:rPr>
              <a:t> to make a timeseries</a:t>
            </a:r>
            <a:endParaRPr sz="3600"/>
          </a:p>
          <a:p>
            <a:pPr indent="0" lvl="0" marL="9144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Stream/Datastream</a:t>
            </a:r>
            <a:endParaRPr sz="3600"/>
          </a:p>
          <a:p>
            <a:pPr indent="-457200" lvl="1" marL="914400" rtl="0" algn="l">
              <a:spcBef>
                <a:spcPts val="0"/>
              </a:spcBef>
              <a:spcAft>
                <a:spcPts val="0"/>
              </a:spcAft>
              <a:buSzPts val="3600"/>
              <a:buChar char="○"/>
            </a:pPr>
            <a:r>
              <a:rPr lang="en-US" sz="3600"/>
              <a:t>A particular source or method of delivering data from a reference designator (instrument) to OOI</a:t>
            </a:r>
            <a:endParaRPr sz="3600"/>
          </a:p>
          <a:p>
            <a:pPr indent="-457200" lvl="1" marL="914400" rtl="0" algn="l">
              <a:spcBef>
                <a:spcPts val="0"/>
              </a:spcBef>
              <a:spcAft>
                <a:spcPts val="0"/>
              </a:spcAft>
              <a:buSzPts val="3600"/>
              <a:buChar char="○"/>
            </a:pPr>
            <a:r>
              <a:rPr lang="en-US" sz="3600"/>
              <a:t>Ex: recovered_inst means data retrieved by downloading from the instrument following recovery</a:t>
            </a:r>
            <a:endParaRPr sz="3600"/>
          </a:p>
          <a:p>
            <a:pPr indent="0" lvl="0" marL="914400" rtl="0" algn="l">
              <a:spcBef>
                <a:spcPts val="0"/>
              </a:spcBef>
              <a:spcAft>
                <a:spcPts val="0"/>
              </a:spcAft>
              <a:buNone/>
            </a:pPr>
            <a:r>
              <a:t/>
            </a:r>
            <a:endParaRPr sz="3600"/>
          </a:p>
          <a:p>
            <a:pPr indent="-457200" lvl="0" marL="457200" rtl="0" algn="l">
              <a:spcBef>
                <a:spcPts val="0"/>
              </a:spcBef>
              <a:spcAft>
                <a:spcPts val="0"/>
              </a:spcAft>
              <a:buSzPts val="3600"/>
              <a:buChar char="●"/>
            </a:pPr>
            <a:r>
              <a:rPr lang="en-US" sz="3600"/>
              <a:t>Instruments</a:t>
            </a:r>
            <a:r>
              <a:rPr lang="en-US" sz="3600"/>
              <a:t>:</a:t>
            </a:r>
            <a:endParaRPr sz="3600"/>
          </a:p>
          <a:p>
            <a:pPr indent="-457200" lvl="1" marL="914400" rtl="0" algn="l">
              <a:spcBef>
                <a:spcPts val="0"/>
              </a:spcBef>
              <a:spcAft>
                <a:spcPts val="0"/>
              </a:spcAft>
              <a:buSzPts val="3600"/>
              <a:buChar char="○"/>
            </a:pPr>
            <a:r>
              <a:rPr lang="en-US" sz="3600"/>
              <a:t>PHSEN (pH sensor): Sunburst </a:t>
            </a:r>
            <a:r>
              <a:rPr lang="en-US" sz="3600"/>
              <a:t>SAMI</a:t>
            </a:r>
            <a:r>
              <a:rPr lang="en-US" sz="3600"/>
              <a:t>-pH sensor</a:t>
            </a:r>
            <a:endParaRPr sz="3600"/>
          </a:p>
          <a:p>
            <a:pPr indent="-457200" lvl="1" marL="914400" rtl="0" algn="l">
              <a:spcBef>
                <a:spcPts val="0"/>
              </a:spcBef>
              <a:spcAft>
                <a:spcPts val="0"/>
              </a:spcAft>
              <a:buSzPts val="3600"/>
              <a:buChar char="○"/>
            </a:pPr>
            <a:r>
              <a:rPr lang="en-US" sz="3600"/>
              <a:t>PCO2W (pCO2 water sensor): Sunburst SAMI-CO2 sensor</a:t>
            </a:r>
            <a:endParaRPr sz="3600"/>
          </a:p>
          <a:p>
            <a:pPr indent="-457200" lvl="1" marL="914400" rtl="0" algn="l">
              <a:spcBef>
                <a:spcPts val="0"/>
              </a:spcBef>
              <a:spcAft>
                <a:spcPts val="0"/>
              </a:spcAft>
              <a:buSzPts val="3600"/>
              <a:buChar char="○"/>
            </a:pPr>
            <a:r>
              <a:rPr lang="en-US" sz="3600"/>
              <a:t>PCO2A (pCO2 water-atmosphere sensor): Pro-Oceanus</a:t>
            </a:r>
            <a:endParaRPr sz="3600"/>
          </a:p>
        </p:txBody>
      </p:sp>
      <p:sp>
        <p:nvSpPr>
          <p:cNvPr id="87" name="Google Shape;87;p17"/>
          <p:cNvSpPr txBox="1"/>
          <p:nvPr>
            <p:ph type="title"/>
          </p:nvPr>
        </p:nvSpPr>
        <p:spPr>
          <a:xfrm>
            <a:off x="1219510" y="0"/>
            <a:ext cx="21945000" cy="2289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8000">
                <a:solidFill>
                  <a:srgbClr val="005087"/>
                </a:solidFill>
                <a:latin typeface="Calibri"/>
                <a:ea typeface="Calibri"/>
                <a:cs typeface="Calibri"/>
                <a:sym typeface="Calibri"/>
              </a:rPr>
              <a:t>Vocab</a:t>
            </a:r>
            <a:endParaRPr sz="80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9F5"/>
        </a:solidFill>
      </p:bgPr>
    </p:bg>
    <p:spTree>
      <p:nvGrpSpPr>
        <p:cNvPr id="91" name="Shape 91"/>
        <p:cNvGrpSpPr/>
        <p:nvPr/>
      </p:nvGrpSpPr>
      <p:grpSpPr>
        <a:xfrm>
          <a:off x="0" y="0"/>
          <a:ext cx="0" cy="0"/>
          <a:chOff x="0" y="0"/>
          <a:chExt cx="0" cy="0"/>
        </a:xfrm>
      </p:grpSpPr>
      <p:sp>
        <p:nvSpPr>
          <p:cNvPr id="92" name="Google Shape;92;p18"/>
          <p:cNvSpPr/>
          <p:nvPr/>
        </p:nvSpPr>
        <p:spPr>
          <a:xfrm>
            <a:off x="2099520" y="3418560"/>
            <a:ext cx="5958000" cy="2554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5400" u="none" cap="none" strike="noStrike">
                <a:solidFill>
                  <a:srgbClr val="000000"/>
                </a:solidFill>
                <a:latin typeface="Calibri"/>
                <a:ea typeface="Calibri"/>
                <a:cs typeface="Calibri"/>
                <a:sym typeface="Calibri"/>
              </a:rPr>
              <a:t>Subhead</a:t>
            </a:r>
            <a:r>
              <a:rPr b="0" i="0" lang="en-US" sz="3600" u="none" cap="none" strike="noStrike">
                <a:solidFill>
                  <a:srgbClr val="000000"/>
                </a:solidFill>
                <a:latin typeface="Helvetica Neue"/>
                <a:ea typeface="Helvetica Neue"/>
                <a:cs typeface="Helvetica Neue"/>
                <a:sym typeface="Helvetica Neue"/>
              </a:rPr>
              <a:t> </a:t>
            </a:r>
            <a:r>
              <a:rPr b="0" i="0" lang="en-US" sz="5400" u="none" cap="none" strike="noStrike">
                <a:solidFill>
                  <a:srgbClr val="000000"/>
                </a:solidFill>
                <a:latin typeface="Helvetica Neue"/>
                <a:ea typeface="Helvetica Neue"/>
                <a:cs typeface="Helvetica Neue"/>
                <a:sym typeface="Helvetica Neue"/>
              </a:rPr>
              <a:t>only </a:t>
            </a:r>
            <a:endParaRPr b="0" i="0" sz="5400" u="none" cap="none" strike="noStrike">
              <a:latin typeface="Arial"/>
              <a:ea typeface="Arial"/>
              <a:cs typeface="Arial"/>
              <a:sym typeface="Arial"/>
            </a:endParaRPr>
          </a:p>
        </p:txBody>
      </p:sp>
      <p:pic>
        <p:nvPicPr>
          <p:cNvPr id="93" name="Google Shape;93;p18"/>
          <p:cNvPicPr preferRelativeResize="0"/>
          <p:nvPr/>
        </p:nvPicPr>
        <p:blipFill rotWithShape="1">
          <a:blip r:embed="rId4">
            <a:alphaModFix/>
          </a:blip>
          <a:srcRect b="0" l="0" r="0" t="0"/>
          <a:stretch/>
        </p:blipFill>
        <p:spPr>
          <a:xfrm>
            <a:off x="0" y="22675"/>
            <a:ext cx="10552250" cy="9630300"/>
          </a:xfrm>
          <a:prstGeom prst="rect">
            <a:avLst/>
          </a:prstGeom>
          <a:noFill/>
          <a:ln>
            <a:noFill/>
          </a:ln>
        </p:spPr>
      </p:pic>
      <p:pic>
        <p:nvPicPr>
          <p:cNvPr id="94" name="Google Shape;94;p18"/>
          <p:cNvPicPr preferRelativeResize="0"/>
          <p:nvPr/>
        </p:nvPicPr>
        <p:blipFill rotWithShape="1">
          <a:blip r:embed="rId5">
            <a:alphaModFix/>
          </a:blip>
          <a:srcRect b="6260" l="0" r="0" t="10827"/>
          <a:stretch/>
        </p:blipFill>
        <p:spPr>
          <a:xfrm>
            <a:off x="0" y="3242758"/>
            <a:ext cx="4821734" cy="5494705"/>
          </a:xfrm>
          <a:prstGeom prst="rect">
            <a:avLst/>
          </a:prstGeom>
          <a:noFill/>
          <a:ln>
            <a:noFill/>
          </a:ln>
        </p:spPr>
      </p:pic>
      <p:pic>
        <p:nvPicPr>
          <p:cNvPr id="95" name="Google Shape;95;p18"/>
          <p:cNvPicPr preferRelativeResize="0"/>
          <p:nvPr/>
        </p:nvPicPr>
        <p:blipFill rotWithShape="1">
          <a:blip r:embed="rId6">
            <a:alphaModFix/>
          </a:blip>
          <a:srcRect b="2416" l="0" r="0" t="0"/>
          <a:stretch/>
        </p:blipFill>
        <p:spPr>
          <a:xfrm>
            <a:off x="4746435" y="9541186"/>
            <a:ext cx="5805815" cy="4196689"/>
          </a:xfrm>
          <a:prstGeom prst="rect">
            <a:avLst/>
          </a:prstGeom>
          <a:noFill/>
          <a:ln>
            <a:noFill/>
          </a:ln>
        </p:spPr>
      </p:pic>
      <p:pic>
        <p:nvPicPr>
          <p:cNvPr id="96" name="Google Shape;96;p18"/>
          <p:cNvPicPr preferRelativeResize="0"/>
          <p:nvPr/>
        </p:nvPicPr>
        <p:blipFill rotWithShape="1">
          <a:blip r:embed="rId7">
            <a:alphaModFix/>
          </a:blip>
          <a:srcRect b="10167" l="22156" r="53893" t="48542"/>
          <a:stretch/>
        </p:blipFill>
        <p:spPr>
          <a:xfrm>
            <a:off x="0" y="8743053"/>
            <a:ext cx="4820003" cy="4995621"/>
          </a:xfrm>
          <a:prstGeom prst="rect">
            <a:avLst/>
          </a:prstGeom>
          <a:noFill/>
          <a:ln>
            <a:noFill/>
          </a:ln>
        </p:spPr>
      </p:pic>
      <p:sp>
        <p:nvSpPr>
          <p:cNvPr id="97" name="Google Shape;97;p18"/>
          <p:cNvSpPr/>
          <p:nvPr/>
        </p:nvSpPr>
        <p:spPr>
          <a:xfrm>
            <a:off x="10340050" y="408500"/>
            <a:ext cx="136968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i="0" lang="en-US" sz="8000" u="none" cap="none" strike="noStrike">
                <a:solidFill>
                  <a:srgbClr val="005087"/>
                </a:solidFill>
                <a:latin typeface="Calibri"/>
                <a:ea typeface="Calibri"/>
                <a:cs typeface="Calibri"/>
                <a:sym typeface="Calibri"/>
              </a:rPr>
              <a:t>Ocean Observatories Initiative </a:t>
            </a:r>
            <a:endParaRPr b="0" i="0" sz="8000" u="none" cap="none" strike="noStrike">
              <a:latin typeface="Arial"/>
              <a:ea typeface="Arial"/>
              <a:cs typeface="Arial"/>
              <a:sym typeface="Arial"/>
            </a:endParaRPr>
          </a:p>
        </p:txBody>
      </p:sp>
      <p:pic>
        <p:nvPicPr>
          <p:cNvPr id="98" name="Google Shape;98;p18"/>
          <p:cNvPicPr preferRelativeResize="0"/>
          <p:nvPr/>
        </p:nvPicPr>
        <p:blipFill rotWithShape="1">
          <a:blip r:embed="rId8">
            <a:alphaModFix/>
          </a:blip>
          <a:srcRect b="0" l="0" r="0" t="0"/>
          <a:stretch/>
        </p:blipFill>
        <p:spPr>
          <a:xfrm>
            <a:off x="22826159" y="12615120"/>
            <a:ext cx="893160" cy="893160"/>
          </a:xfrm>
          <a:prstGeom prst="rect">
            <a:avLst/>
          </a:prstGeom>
          <a:noFill/>
          <a:ln>
            <a:noFill/>
          </a:ln>
        </p:spPr>
      </p:pic>
      <p:pic>
        <p:nvPicPr>
          <p:cNvPr id="99" name="Google Shape;99;p18"/>
          <p:cNvPicPr preferRelativeResize="0"/>
          <p:nvPr/>
        </p:nvPicPr>
        <p:blipFill rotWithShape="1">
          <a:blip r:embed="rId9">
            <a:alphaModFix/>
          </a:blip>
          <a:srcRect b="0" l="0" r="0" t="0"/>
          <a:stretch/>
        </p:blipFill>
        <p:spPr>
          <a:xfrm>
            <a:off x="360" y="11520000"/>
            <a:ext cx="24383520" cy="2209320"/>
          </a:xfrm>
          <a:prstGeom prst="rect">
            <a:avLst/>
          </a:prstGeom>
          <a:noFill/>
          <a:ln>
            <a:noFill/>
          </a:ln>
        </p:spPr>
      </p:pic>
      <p:pic>
        <p:nvPicPr>
          <p:cNvPr id="100" name="Google Shape;100;p18"/>
          <p:cNvPicPr preferRelativeResize="0"/>
          <p:nvPr/>
        </p:nvPicPr>
        <p:blipFill rotWithShape="1">
          <a:blip r:embed="rId10">
            <a:alphaModFix/>
          </a:blip>
          <a:srcRect b="0" l="0" r="0" t="0"/>
          <a:stretch/>
        </p:blipFill>
        <p:spPr>
          <a:xfrm>
            <a:off x="23135400" y="12520080"/>
            <a:ext cx="901440" cy="901440"/>
          </a:xfrm>
          <a:prstGeom prst="rect">
            <a:avLst/>
          </a:prstGeom>
          <a:noFill/>
          <a:ln>
            <a:noFill/>
          </a:ln>
        </p:spPr>
      </p:pic>
      <p:sp>
        <p:nvSpPr>
          <p:cNvPr id="101" name="Google Shape;101;p18"/>
          <p:cNvSpPr/>
          <p:nvPr/>
        </p:nvSpPr>
        <p:spPr>
          <a:xfrm>
            <a:off x="11290600" y="1868125"/>
            <a:ext cx="11795700" cy="10746900"/>
          </a:xfrm>
          <a:prstGeom prst="rect">
            <a:avLst/>
          </a:prstGeom>
          <a:noFill/>
          <a:ln>
            <a:noFill/>
          </a:ln>
        </p:spPr>
        <p:txBody>
          <a:bodyPr anchorCtr="0" anchor="t" bIns="45000" lIns="90000" spcFirstLastPara="1" rIns="90000" wrap="square" tIns="45000">
            <a:noAutofit/>
          </a:bodyPr>
          <a:lstStyle/>
          <a:p>
            <a:pPr indent="-373120" lvl="0" marL="216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NSF-funded project for long-term (2</a:t>
            </a:r>
            <a:r>
              <a:rPr lang="en-US" sz="3200"/>
              <a:t>5</a:t>
            </a:r>
            <a:r>
              <a:rPr b="0" i="0" lang="en-US" sz="3200" u="none" cap="none" strike="noStrike">
                <a:latin typeface="Arial"/>
                <a:ea typeface="Arial"/>
                <a:cs typeface="Arial"/>
                <a:sym typeface="Arial"/>
              </a:rPr>
              <a:t> years) infrastructure for ocean observations</a:t>
            </a:r>
            <a:endParaRPr b="0" i="0" sz="32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latin typeface="Arial"/>
              <a:ea typeface="Arial"/>
              <a:cs typeface="Arial"/>
              <a:sym typeface="Arial"/>
            </a:endParaRPr>
          </a:p>
          <a:p>
            <a:pPr indent="-373120" lvl="0" marL="216000" marR="0" rtl="0" algn="l">
              <a:lnSpc>
                <a:spcPct val="100000"/>
              </a:lnSpc>
              <a:spcBef>
                <a:spcPts val="0"/>
              </a:spcBef>
              <a:spcAft>
                <a:spcPts val="0"/>
              </a:spcAft>
              <a:buClr>
                <a:srgbClr val="000000"/>
              </a:buClr>
              <a:buSzPts val="3200"/>
              <a:buFont typeface="Noto Sans Symbols"/>
              <a:buChar char="●"/>
            </a:pPr>
            <a:r>
              <a:rPr lang="en-US" sz="3200"/>
              <a:t>Three main elements</a:t>
            </a:r>
            <a:r>
              <a:rPr b="0" i="0" lang="en-US" sz="3200" u="none" cap="none" strike="noStrike">
                <a:latin typeface="Arial"/>
                <a:ea typeface="Arial"/>
                <a:cs typeface="Arial"/>
                <a:sym typeface="Arial"/>
              </a:rPr>
              <a:t>:</a:t>
            </a:r>
            <a:endParaRPr b="0" i="0" sz="3200" u="none" cap="none" strike="noStrike">
              <a:latin typeface="Arial"/>
              <a:ea typeface="Arial"/>
              <a:cs typeface="Arial"/>
              <a:sym typeface="Arial"/>
            </a:endParaRPr>
          </a:p>
          <a:p>
            <a:pPr indent="-373119" lvl="1" marL="431999" marR="0" rtl="0" algn="l">
              <a:lnSpc>
                <a:spcPct val="100000"/>
              </a:lnSpc>
              <a:spcBef>
                <a:spcPts val="0"/>
              </a:spcBef>
              <a:spcAft>
                <a:spcPts val="0"/>
              </a:spcAft>
              <a:buClr>
                <a:srgbClr val="000000"/>
              </a:buClr>
              <a:buSzPts val="3200"/>
              <a:buFont typeface="Noto Sans Symbols"/>
              <a:buChar char="●"/>
            </a:pPr>
            <a:r>
              <a:rPr b="1" i="0" lang="en-US" sz="3200" u="none" cap="none" strike="noStrike"/>
              <a:t>Regional </a:t>
            </a:r>
            <a:r>
              <a:rPr b="1" lang="en-US" sz="3200"/>
              <a:t>Cabled Array</a:t>
            </a:r>
            <a:r>
              <a:rPr lang="en-US" sz="3200"/>
              <a:t> (RCA) </a:t>
            </a:r>
            <a:r>
              <a:rPr b="0" i="0" lang="en-US" sz="3200" u="none" cap="none" strike="noStrike">
                <a:latin typeface="Arial"/>
                <a:ea typeface="Arial"/>
                <a:cs typeface="Arial"/>
                <a:sym typeface="Arial"/>
              </a:rPr>
              <a:t>array </a:t>
            </a:r>
            <a:endParaRPr b="0" i="0" sz="3200" u="none" cap="none" strike="noStrike">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1" lang="en-US" sz="3200"/>
              <a:t>Endurance Array</a:t>
            </a:r>
            <a:r>
              <a:rPr lang="en-US" sz="3200"/>
              <a:t> (EA) </a:t>
            </a:r>
            <a:r>
              <a:rPr b="0" i="0" lang="en-US" sz="3200" u="none" cap="none" strike="noStrike">
                <a:latin typeface="Arial"/>
                <a:ea typeface="Arial"/>
                <a:cs typeface="Arial"/>
                <a:sym typeface="Arial"/>
              </a:rPr>
              <a:t>on the Oregon-Washington shelf</a:t>
            </a:r>
            <a:endParaRPr b="0" i="0" sz="3200" u="none" cap="none" strike="noStrike">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1" i="0" lang="en-US" sz="3200" u="none" cap="none" strike="noStrike"/>
              <a:t>Coastal &amp; Global Scale Nodes</a:t>
            </a:r>
            <a:r>
              <a:rPr b="0" i="0" lang="en-US" sz="3200" u="none" cap="none" strike="noStrike">
                <a:latin typeface="Arial"/>
                <a:ea typeface="Arial"/>
                <a:cs typeface="Arial"/>
                <a:sym typeface="Arial"/>
              </a:rPr>
              <a:t> (CGSN) with moorings in the Irminger Sea, at Station Papa, in the Southern Ocean &amp; Argentine Basin (descoped), and </a:t>
            </a:r>
            <a:r>
              <a:rPr lang="en-US" sz="3200"/>
              <a:t>the Pioneer Array </a:t>
            </a:r>
            <a:r>
              <a:rPr lang="en-US" sz="3200">
                <a:solidFill>
                  <a:schemeClr val="dk1"/>
                </a:solidFill>
              </a:rPr>
              <a:t>on the New England Shelf</a:t>
            </a:r>
            <a:endParaRPr b="0" i="0" sz="3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200" u="none" cap="none" strike="noStrike">
              <a:latin typeface="Arial"/>
              <a:ea typeface="Arial"/>
              <a:cs typeface="Arial"/>
              <a:sym typeface="Arial"/>
            </a:endParaRPr>
          </a:p>
          <a:p>
            <a:pPr indent="-373120" lvl="0" marL="216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CGSN </a:t>
            </a:r>
            <a:r>
              <a:rPr lang="en-US" sz="3200"/>
              <a:t>infrastructure includes:</a:t>
            </a:r>
            <a:endParaRPr b="0" i="0" sz="3200" u="none" cap="none" strike="noStrike">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Surface moorings equipped with instruments on the buoy, at 7 m-</a:t>
            </a:r>
            <a:r>
              <a:rPr lang="en-US" sz="3200"/>
              <a:t>12 m</a:t>
            </a:r>
            <a:r>
              <a:rPr b="0" i="0" lang="en-US" sz="3200" u="none" cap="none" strike="noStrike">
                <a:latin typeface="Arial"/>
                <a:ea typeface="Arial"/>
                <a:cs typeface="Arial"/>
                <a:sym typeface="Arial"/>
              </a:rPr>
              <a:t> depth, along the mooring riser, and on the </a:t>
            </a:r>
            <a:r>
              <a:rPr lang="en-US" sz="3200">
                <a:solidFill>
                  <a:schemeClr val="dk1"/>
                </a:solidFill>
              </a:rPr>
              <a:t>node on the seafloor</a:t>
            </a:r>
            <a:r>
              <a:rPr lang="en-US" sz="3200">
                <a:solidFill>
                  <a:schemeClr val="dk1"/>
                </a:solidFill>
              </a:rPr>
              <a:t> (coastal-only)</a:t>
            </a:r>
            <a:endParaRPr b="0" i="0" sz="3200" u="none" cap="none" strike="noStrike">
              <a:solidFill>
                <a:schemeClr val="dk1"/>
              </a:solidFill>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Profiling moorings, with one or more wire following pro</a:t>
            </a:r>
            <a:r>
              <a:rPr lang="en-US" sz="3200"/>
              <a:t>filers and ADCPs</a:t>
            </a:r>
            <a:endParaRPr b="0" i="0" sz="3200" u="none" cap="none" strike="noStrike">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Gliders (3 &amp; </a:t>
            </a:r>
            <a:r>
              <a:rPr lang="en-US" sz="3200"/>
              <a:t>12 </a:t>
            </a:r>
            <a:r>
              <a:rPr b="0" i="0" lang="en-US" sz="3200" u="none" cap="none" strike="noStrike">
                <a:latin typeface="Arial"/>
                <a:ea typeface="Arial"/>
                <a:cs typeface="Arial"/>
                <a:sym typeface="Arial"/>
              </a:rPr>
              <a:t>month deployments)</a:t>
            </a:r>
            <a:endParaRPr b="0" i="0" sz="3200" u="none" cap="none" strike="noStrike">
              <a:latin typeface="Arial"/>
              <a:ea typeface="Arial"/>
              <a:cs typeface="Arial"/>
              <a:sym typeface="Arial"/>
            </a:endParaRPr>
          </a:p>
          <a:p>
            <a:pPr indent="-373119" lvl="1" marL="432000" marR="0" rtl="0" algn="l">
              <a:lnSpc>
                <a:spcPct val="100000"/>
              </a:lnSpc>
              <a:spcBef>
                <a:spcPts val="0"/>
              </a:spcBef>
              <a:spcAft>
                <a:spcPts val="0"/>
              </a:spcAft>
              <a:buClr>
                <a:srgbClr val="000000"/>
              </a:buClr>
              <a:buSzPts val="3200"/>
              <a:buFont typeface="Noto Sans Symbols"/>
              <a:buChar char="●"/>
            </a:pPr>
            <a:r>
              <a:rPr b="0" i="0" lang="en-US" sz="3200" u="none" cap="none" strike="noStrike">
                <a:latin typeface="Arial"/>
                <a:ea typeface="Arial"/>
                <a:cs typeface="Arial"/>
                <a:sym typeface="Arial"/>
              </a:rPr>
              <a:t>AUVs</a:t>
            </a:r>
            <a:endParaRPr b="0" i="0" sz="3200" u="none" cap="none" strike="noStrike">
              <a:latin typeface="Arial"/>
              <a:ea typeface="Arial"/>
              <a:cs typeface="Arial"/>
              <a:sym typeface="Arial"/>
            </a:endParaRPr>
          </a:p>
        </p:txBody>
      </p:sp>
      <p:sp>
        <p:nvSpPr>
          <p:cNvPr id="102" name="Google Shape;102;p18"/>
          <p:cNvSpPr/>
          <p:nvPr/>
        </p:nvSpPr>
        <p:spPr>
          <a:xfrm>
            <a:off x="8082125" y="196650"/>
            <a:ext cx="2379300" cy="10815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1122485" y="0"/>
            <a:ext cx="21945000" cy="2289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US" sz="7200">
                <a:solidFill>
                  <a:schemeClr val="dk2"/>
                </a:solidFill>
              </a:rPr>
              <a:t>Irminger</a:t>
            </a:r>
            <a:r>
              <a:rPr b="1" lang="en-US" sz="7200">
                <a:solidFill>
                  <a:schemeClr val="dk2"/>
                </a:solidFill>
              </a:rPr>
              <a:t> Array: (~60°N, 39°W</a:t>
            </a:r>
            <a:r>
              <a:rPr b="1" lang="en-US" sz="7200">
                <a:solidFill>
                  <a:schemeClr val="dk2"/>
                </a:solidFill>
              </a:rPr>
              <a:t>)</a:t>
            </a:r>
            <a:endParaRPr b="1" sz="7200">
              <a:solidFill>
                <a:schemeClr val="dk2"/>
              </a:solidFill>
            </a:endParaRPr>
          </a:p>
          <a:p>
            <a:pPr indent="0" lvl="0" marL="0" rtl="0" algn="l">
              <a:spcBef>
                <a:spcPts val="0"/>
              </a:spcBef>
              <a:spcAft>
                <a:spcPts val="0"/>
              </a:spcAft>
              <a:buNone/>
            </a:pPr>
            <a:r>
              <a:t/>
            </a:r>
            <a:endParaRPr/>
          </a:p>
        </p:txBody>
      </p:sp>
      <p:pic>
        <p:nvPicPr>
          <p:cNvPr id="108" name="Google Shape;108;p19"/>
          <p:cNvPicPr preferRelativeResize="0"/>
          <p:nvPr/>
        </p:nvPicPr>
        <p:blipFill>
          <a:blip r:embed="rId4">
            <a:alphaModFix/>
          </a:blip>
          <a:stretch>
            <a:fillRect/>
          </a:stretch>
        </p:blipFill>
        <p:spPr>
          <a:xfrm>
            <a:off x="14094525" y="1853250"/>
            <a:ext cx="9423425" cy="6345475"/>
          </a:xfrm>
          <a:prstGeom prst="rect">
            <a:avLst/>
          </a:prstGeom>
          <a:noFill/>
          <a:ln>
            <a:noFill/>
          </a:ln>
        </p:spPr>
      </p:pic>
      <p:pic>
        <p:nvPicPr>
          <p:cNvPr id="109" name="Google Shape;109;p19"/>
          <p:cNvPicPr preferRelativeResize="0"/>
          <p:nvPr/>
        </p:nvPicPr>
        <p:blipFill>
          <a:blip r:embed="rId5">
            <a:alphaModFix/>
          </a:blip>
          <a:stretch>
            <a:fillRect/>
          </a:stretch>
        </p:blipFill>
        <p:spPr>
          <a:xfrm>
            <a:off x="287450" y="1774150"/>
            <a:ext cx="8052651" cy="8720224"/>
          </a:xfrm>
          <a:prstGeom prst="rect">
            <a:avLst/>
          </a:prstGeom>
          <a:noFill/>
          <a:ln>
            <a:noFill/>
          </a:ln>
        </p:spPr>
      </p:pic>
      <p:pic>
        <p:nvPicPr>
          <p:cNvPr id="110" name="Google Shape;110;p19"/>
          <p:cNvPicPr preferRelativeResize="0"/>
          <p:nvPr/>
        </p:nvPicPr>
        <p:blipFill>
          <a:blip r:embed="rId6">
            <a:alphaModFix/>
          </a:blip>
          <a:stretch>
            <a:fillRect/>
          </a:stretch>
        </p:blipFill>
        <p:spPr>
          <a:xfrm>
            <a:off x="7463725" y="5844800"/>
            <a:ext cx="7043200" cy="70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4">
            <a:alphaModFix/>
          </a:blip>
          <a:srcRect b="0" l="10711" r="10703" t="0"/>
          <a:stretch/>
        </p:blipFill>
        <p:spPr>
          <a:xfrm>
            <a:off x="363175" y="1270400"/>
            <a:ext cx="9131025" cy="11626750"/>
          </a:xfrm>
          <a:prstGeom prst="rect">
            <a:avLst/>
          </a:prstGeom>
          <a:noFill/>
          <a:ln>
            <a:noFill/>
          </a:ln>
        </p:spPr>
      </p:pic>
      <p:pic>
        <p:nvPicPr>
          <p:cNvPr id="116" name="Google Shape;116;p20"/>
          <p:cNvPicPr preferRelativeResize="0"/>
          <p:nvPr/>
        </p:nvPicPr>
        <p:blipFill>
          <a:blip r:embed="rId5">
            <a:alphaModFix/>
          </a:blip>
          <a:stretch>
            <a:fillRect/>
          </a:stretch>
        </p:blipFill>
        <p:spPr>
          <a:xfrm>
            <a:off x="15776189" y="1888200"/>
            <a:ext cx="6924675" cy="5715000"/>
          </a:xfrm>
          <a:prstGeom prst="rect">
            <a:avLst/>
          </a:prstGeom>
          <a:noFill/>
          <a:ln>
            <a:noFill/>
          </a:ln>
        </p:spPr>
      </p:pic>
      <p:pic>
        <p:nvPicPr>
          <p:cNvPr id="117" name="Google Shape;117;p20"/>
          <p:cNvPicPr preferRelativeResize="0"/>
          <p:nvPr/>
        </p:nvPicPr>
        <p:blipFill>
          <a:blip r:embed="rId6">
            <a:alphaModFix/>
          </a:blip>
          <a:stretch>
            <a:fillRect/>
          </a:stretch>
        </p:blipFill>
        <p:spPr>
          <a:xfrm>
            <a:off x="16176239" y="7963200"/>
            <a:ext cx="6124575" cy="4933950"/>
          </a:xfrm>
          <a:prstGeom prst="rect">
            <a:avLst/>
          </a:prstGeom>
          <a:noFill/>
          <a:ln>
            <a:noFill/>
          </a:ln>
        </p:spPr>
      </p:pic>
      <p:sp>
        <p:nvSpPr>
          <p:cNvPr id="118" name="Google Shape;118;p20"/>
          <p:cNvSpPr/>
          <p:nvPr/>
        </p:nvSpPr>
        <p:spPr>
          <a:xfrm>
            <a:off x="2010403"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Global Surface Mooring</a:t>
            </a:r>
            <a:endParaRPr b="0" i="0" sz="8000" u="none" cap="none" strike="noStrike">
              <a:latin typeface="Arial"/>
              <a:ea typeface="Arial"/>
              <a:cs typeface="Arial"/>
              <a:sym typeface="Arial"/>
            </a:endParaRPr>
          </a:p>
        </p:txBody>
      </p:sp>
      <p:sp>
        <p:nvSpPr>
          <p:cNvPr id="119" name="Google Shape;119;p20"/>
          <p:cNvSpPr txBox="1"/>
          <p:nvPr/>
        </p:nvSpPr>
        <p:spPr>
          <a:xfrm>
            <a:off x="8553150" y="9783675"/>
            <a:ext cx="7277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rgbClr val="FF0000"/>
                </a:solidFill>
              </a:rPr>
              <a:t>Seawater pH sensor</a:t>
            </a:r>
            <a:endParaRPr b="1" sz="3600">
              <a:solidFill>
                <a:srgbClr val="FF0000"/>
              </a:solidFill>
            </a:endParaRPr>
          </a:p>
          <a:p>
            <a:pPr indent="0" lvl="0" marL="0" rtl="0" algn="ctr">
              <a:spcBef>
                <a:spcPts val="0"/>
              </a:spcBef>
              <a:spcAft>
                <a:spcPts val="0"/>
              </a:spcAft>
              <a:buNone/>
            </a:pPr>
            <a:r>
              <a:rPr b="1" lang="en-US" sz="3600">
                <a:solidFill>
                  <a:srgbClr val="FF0000"/>
                </a:solidFill>
              </a:rPr>
              <a:t>(Sunburst SAMI-pH)</a:t>
            </a:r>
            <a:endParaRPr b="1" sz="3600">
              <a:solidFill>
                <a:srgbClr val="FF0000"/>
              </a:solidFill>
            </a:endParaRPr>
          </a:p>
        </p:txBody>
      </p:sp>
      <p:cxnSp>
        <p:nvCxnSpPr>
          <p:cNvPr id="120" name="Google Shape;120;p20"/>
          <p:cNvCxnSpPr>
            <a:endCxn id="121" idx="2"/>
          </p:cNvCxnSpPr>
          <p:nvPr/>
        </p:nvCxnSpPr>
        <p:spPr>
          <a:xfrm flipH="1" rot="10800000">
            <a:off x="14370100" y="10229000"/>
            <a:ext cx="2136600" cy="238200"/>
          </a:xfrm>
          <a:prstGeom prst="straightConnector1">
            <a:avLst/>
          </a:prstGeom>
          <a:noFill/>
          <a:ln cap="flat" cmpd="sng" w="76200">
            <a:solidFill>
              <a:srgbClr val="000000"/>
            </a:solidFill>
            <a:prstDash val="solid"/>
            <a:round/>
            <a:headEnd len="med" w="med" type="none"/>
            <a:tailEnd len="med" w="med" type="triangle"/>
          </a:ln>
        </p:spPr>
      </p:cxnSp>
      <p:sp>
        <p:nvSpPr>
          <p:cNvPr id="122" name="Google Shape;122;p20"/>
          <p:cNvSpPr txBox="1"/>
          <p:nvPr/>
        </p:nvSpPr>
        <p:spPr>
          <a:xfrm>
            <a:off x="8553150" y="4256800"/>
            <a:ext cx="7277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rgbClr val="005087"/>
                </a:solidFill>
              </a:rPr>
              <a:t>Seawater pCO2 sensor</a:t>
            </a:r>
            <a:endParaRPr b="1" sz="3600">
              <a:solidFill>
                <a:srgbClr val="005087"/>
              </a:solidFill>
            </a:endParaRPr>
          </a:p>
          <a:p>
            <a:pPr indent="0" lvl="0" marL="0" rtl="0" algn="ctr">
              <a:spcBef>
                <a:spcPts val="0"/>
              </a:spcBef>
              <a:spcAft>
                <a:spcPts val="0"/>
              </a:spcAft>
              <a:buNone/>
            </a:pPr>
            <a:r>
              <a:rPr b="1" lang="en-US" sz="3600">
                <a:solidFill>
                  <a:srgbClr val="005087"/>
                </a:solidFill>
              </a:rPr>
              <a:t>(Sunburst SAMI-pCO2)</a:t>
            </a:r>
            <a:endParaRPr b="1" sz="3600">
              <a:solidFill>
                <a:srgbClr val="005087"/>
              </a:solidFill>
            </a:endParaRPr>
          </a:p>
        </p:txBody>
      </p:sp>
      <p:cxnSp>
        <p:nvCxnSpPr>
          <p:cNvPr id="123" name="Google Shape;123;p20"/>
          <p:cNvCxnSpPr>
            <a:endCxn id="124" idx="2"/>
          </p:cNvCxnSpPr>
          <p:nvPr/>
        </p:nvCxnSpPr>
        <p:spPr>
          <a:xfrm flipH="1" rot="10800000">
            <a:off x="14903525" y="4307211"/>
            <a:ext cx="1056900" cy="720000"/>
          </a:xfrm>
          <a:prstGeom prst="straightConnector1">
            <a:avLst/>
          </a:prstGeom>
          <a:noFill/>
          <a:ln cap="flat" cmpd="sng" w="76200">
            <a:solidFill>
              <a:srgbClr val="000000"/>
            </a:solidFill>
            <a:prstDash val="solid"/>
            <a:round/>
            <a:headEnd len="med" w="med" type="none"/>
            <a:tailEnd len="med" w="med" type="triangle"/>
          </a:ln>
        </p:spPr>
      </p:cxnSp>
      <p:sp>
        <p:nvSpPr>
          <p:cNvPr id="125" name="Google Shape;125;p20"/>
          <p:cNvSpPr txBox="1"/>
          <p:nvPr/>
        </p:nvSpPr>
        <p:spPr>
          <a:xfrm>
            <a:off x="9040200" y="1890650"/>
            <a:ext cx="72777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chemeClr val="accent6"/>
                </a:solidFill>
              </a:rPr>
              <a:t>Surface-Atmosphere</a:t>
            </a:r>
            <a:r>
              <a:rPr b="1" lang="en-US" sz="3600">
                <a:solidFill>
                  <a:schemeClr val="accent6"/>
                </a:solidFill>
              </a:rPr>
              <a:t> pCO2 sensor</a:t>
            </a:r>
            <a:endParaRPr b="1" sz="3600">
              <a:solidFill>
                <a:schemeClr val="accent6"/>
              </a:solidFill>
            </a:endParaRPr>
          </a:p>
          <a:p>
            <a:pPr indent="0" lvl="0" marL="0" rtl="0" algn="ctr">
              <a:spcBef>
                <a:spcPts val="0"/>
              </a:spcBef>
              <a:spcAft>
                <a:spcPts val="0"/>
              </a:spcAft>
              <a:buNone/>
            </a:pPr>
            <a:r>
              <a:rPr b="1" lang="en-US" sz="3600">
                <a:solidFill>
                  <a:schemeClr val="accent6"/>
                </a:solidFill>
              </a:rPr>
              <a:t>(Pro-Oceanus CO2-Pro)</a:t>
            </a:r>
            <a:endParaRPr b="1" sz="3600">
              <a:solidFill>
                <a:schemeClr val="accent6"/>
              </a:solidFill>
            </a:endParaRPr>
          </a:p>
        </p:txBody>
      </p:sp>
      <p:cxnSp>
        <p:nvCxnSpPr>
          <p:cNvPr id="126" name="Google Shape;126;p20"/>
          <p:cNvCxnSpPr/>
          <p:nvPr/>
        </p:nvCxnSpPr>
        <p:spPr>
          <a:xfrm>
            <a:off x="15566400" y="2818700"/>
            <a:ext cx="4375200" cy="1695000"/>
          </a:xfrm>
          <a:prstGeom prst="straightConnector1">
            <a:avLst/>
          </a:prstGeom>
          <a:noFill/>
          <a:ln cap="flat" cmpd="sng" w="76200">
            <a:solidFill>
              <a:srgbClr val="000000"/>
            </a:solidFill>
            <a:prstDash val="solid"/>
            <a:round/>
            <a:headEnd len="med" w="med" type="none"/>
            <a:tailEnd len="med" w="med" type="triangle"/>
          </a:ln>
        </p:spPr>
      </p:cxnSp>
      <p:sp>
        <p:nvSpPr>
          <p:cNvPr id="121" name="Google Shape;121;p20"/>
          <p:cNvSpPr/>
          <p:nvPr/>
        </p:nvSpPr>
        <p:spPr>
          <a:xfrm>
            <a:off x="16506700" y="9381500"/>
            <a:ext cx="2652300" cy="16950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231775" y="5467050"/>
            <a:ext cx="381900" cy="256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4231775" y="5690600"/>
            <a:ext cx="381900" cy="2562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4231775" y="4775200"/>
            <a:ext cx="381900" cy="2562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15960425" y="3554811"/>
            <a:ext cx="2376900" cy="15048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3964475" y="2726000"/>
            <a:ext cx="916500" cy="644400"/>
          </a:xfrm>
          <a:prstGeom prst="ellipse">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19770325" y="4423500"/>
            <a:ext cx="916500" cy="644400"/>
          </a:xfrm>
          <a:prstGeom prst="ellipse">
            <a:avLst/>
          </a:prstGeom>
          <a:no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4231775" y="4290625"/>
            <a:ext cx="381900" cy="256200"/>
          </a:xfrm>
          <a:prstGeom prst="ellipse">
            <a:avLst/>
          </a:prstGeom>
          <a:no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4231775" y="5232900"/>
            <a:ext cx="381900" cy="2562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4046675" y="3508313"/>
            <a:ext cx="752100" cy="6444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15911050" y="1321200"/>
            <a:ext cx="7476874" cy="7836855"/>
          </a:xfrm>
          <a:prstGeom prst="rect">
            <a:avLst/>
          </a:prstGeom>
          <a:noFill/>
          <a:ln cap="flat" cmpd="sng" w="19050">
            <a:solidFill>
              <a:schemeClr val="dk1"/>
            </a:solidFill>
            <a:prstDash val="solid"/>
            <a:round/>
            <a:headEnd len="sm" w="sm" type="none"/>
            <a:tailEnd len="sm" w="sm" type="none"/>
          </a:ln>
        </p:spPr>
      </p:pic>
      <p:pic>
        <p:nvPicPr>
          <p:cNvPr id="140" name="Google Shape;140;p21"/>
          <p:cNvPicPr preferRelativeResize="0"/>
          <p:nvPr/>
        </p:nvPicPr>
        <p:blipFill>
          <a:blip r:embed="rId4">
            <a:alphaModFix/>
          </a:blip>
          <a:stretch>
            <a:fillRect/>
          </a:stretch>
        </p:blipFill>
        <p:spPr>
          <a:xfrm>
            <a:off x="9428300" y="5459325"/>
            <a:ext cx="7476876" cy="7484049"/>
          </a:xfrm>
          <a:prstGeom prst="rect">
            <a:avLst/>
          </a:prstGeom>
          <a:noFill/>
          <a:ln cap="flat" cmpd="sng" w="19050">
            <a:solidFill>
              <a:schemeClr val="dk1"/>
            </a:solidFill>
            <a:prstDash val="solid"/>
            <a:round/>
            <a:headEnd len="sm" w="sm" type="none"/>
            <a:tailEnd len="sm" w="sm" type="none"/>
          </a:ln>
        </p:spPr>
      </p:pic>
      <p:sp>
        <p:nvSpPr>
          <p:cNvPr id="141" name="Google Shape;141;p21"/>
          <p:cNvSpPr/>
          <p:nvPr/>
        </p:nvSpPr>
        <p:spPr>
          <a:xfrm>
            <a:off x="2010300"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lang="en-US" sz="8000">
                <a:solidFill>
                  <a:srgbClr val="005087"/>
                </a:solidFill>
                <a:latin typeface="Calibri"/>
                <a:ea typeface="Calibri"/>
                <a:cs typeface="Calibri"/>
                <a:sym typeface="Calibri"/>
              </a:rPr>
              <a:t>Global Flanking Moorings</a:t>
            </a:r>
            <a:endParaRPr b="0" i="0" sz="8000" u="none" cap="none" strike="noStrike">
              <a:latin typeface="Arial"/>
              <a:ea typeface="Arial"/>
              <a:cs typeface="Arial"/>
              <a:sym typeface="Arial"/>
            </a:endParaRPr>
          </a:p>
        </p:txBody>
      </p:sp>
      <p:sp>
        <p:nvSpPr>
          <p:cNvPr id="142" name="Google Shape;142;p21"/>
          <p:cNvSpPr txBox="1"/>
          <p:nvPr/>
        </p:nvSpPr>
        <p:spPr>
          <a:xfrm>
            <a:off x="8553150" y="2178600"/>
            <a:ext cx="72777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600">
                <a:solidFill>
                  <a:srgbClr val="005087"/>
                </a:solidFill>
              </a:rPr>
              <a:t>Seawater pCO2 sensor</a:t>
            </a:r>
            <a:endParaRPr b="1" sz="3600">
              <a:solidFill>
                <a:srgbClr val="005087"/>
              </a:solidFill>
            </a:endParaRPr>
          </a:p>
          <a:p>
            <a:pPr indent="0" lvl="0" marL="0" rtl="0" algn="ctr">
              <a:spcBef>
                <a:spcPts val="0"/>
              </a:spcBef>
              <a:spcAft>
                <a:spcPts val="0"/>
              </a:spcAft>
              <a:buNone/>
            </a:pPr>
            <a:r>
              <a:rPr b="1" lang="en-US" sz="3600">
                <a:solidFill>
                  <a:srgbClr val="005087"/>
                </a:solidFill>
              </a:rPr>
              <a:t>(Sunburst SAMI-pCO2)</a:t>
            </a:r>
            <a:endParaRPr b="1" sz="3600">
              <a:solidFill>
                <a:srgbClr val="005087"/>
              </a:solidFill>
            </a:endParaRPr>
          </a:p>
        </p:txBody>
      </p:sp>
      <p:sp>
        <p:nvSpPr>
          <p:cNvPr id="143" name="Google Shape;143;p21"/>
          <p:cNvSpPr/>
          <p:nvPr/>
        </p:nvSpPr>
        <p:spPr>
          <a:xfrm>
            <a:off x="11741425" y="7434086"/>
            <a:ext cx="2376900" cy="15048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21"/>
          <p:cNvCxnSpPr>
            <a:stCxn id="142" idx="2"/>
            <a:endCxn id="143" idx="0"/>
          </p:cNvCxnSpPr>
          <p:nvPr/>
        </p:nvCxnSpPr>
        <p:spPr>
          <a:xfrm>
            <a:off x="12192000" y="3471600"/>
            <a:ext cx="738000" cy="3962400"/>
          </a:xfrm>
          <a:prstGeom prst="straightConnector1">
            <a:avLst/>
          </a:prstGeom>
          <a:noFill/>
          <a:ln cap="flat" cmpd="sng" w="76200">
            <a:solidFill>
              <a:srgbClr val="000000"/>
            </a:solidFill>
            <a:prstDash val="solid"/>
            <a:round/>
            <a:headEnd len="med" w="med" type="none"/>
            <a:tailEnd len="med" w="med" type="triangle"/>
          </a:ln>
        </p:spPr>
      </p:cxnSp>
      <p:pic>
        <p:nvPicPr>
          <p:cNvPr id="145" name="Google Shape;145;p21"/>
          <p:cNvPicPr preferRelativeResize="0"/>
          <p:nvPr/>
        </p:nvPicPr>
        <p:blipFill rotWithShape="1">
          <a:blip r:embed="rId5">
            <a:alphaModFix/>
          </a:blip>
          <a:srcRect b="20385" l="8851" r="5875" t="3689"/>
          <a:stretch/>
        </p:blipFill>
        <p:spPr>
          <a:xfrm>
            <a:off x="378975" y="1221800"/>
            <a:ext cx="8831976" cy="10173199"/>
          </a:xfrm>
          <a:prstGeom prst="rect">
            <a:avLst/>
          </a:prstGeom>
          <a:noFill/>
          <a:ln cap="flat" cmpd="sng" w="19050">
            <a:solidFill>
              <a:schemeClr val="dk1"/>
            </a:solidFill>
            <a:prstDash val="solid"/>
            <a:round/>
            <a:headEnd len="sm" w="sm" type="none"/>
            <a:tailEnd len="sm" w="sm" type="none"/>
          </a:ln>
        </p:spPr>
      </p:pic>
      <p:sp>
        <p:nvSpPr>
          <p:cNvPr id="146" name="Google Shape;146;p21"/>
          <p:cNvSpPr/>
          <p:nvPr/>
        </p:nvSpPr>
        <p:spPr>
          <a:xfrm>
            <a:off x="3897775" y="1642783"/>
            <a:ext cx="496200" cy="417000"/>
          </a:xfrm>
          <a:prstGeom prst="ellipse">
            <a:avLst/>
          </a:prstGeom>
          <a:noFill/>
          <a:ln cap="flat" cmpd="sng" w="76200">
            <a:solidFill>
              <a:srgbClr val="0050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E9F5"/>
        </a:solidFill>
      </p:bgPr>
    </p:bg>
    <p:spTree>
      <p:nvGrpSpPr>
        <p:cNvPr id="150" name="Shape 150"/>
        <p:cNvGrpSpPr/>
        <p:nvPr/>
      </p:nvGrpSpPr>
      <p:grpSpPr>
        <a:xfrm>
          <a:off x="0" y="0"/>
          <a:ext cx="0" cy="0"/>
          <a:chOff x="0" y="0"/>
          <a:chExt cx="0" cy="0"/>
        </a:xfrm>
      </p:grpSpPr>
      <p:pic>
        <p:nvPicPr>
          <p:cNvPr id="151" name="Google Shape;151;p22"/>
          <p:cNvPicPr preferRelativeResize="0"/>
          <p:nvPr/>
        </p:nvPicPr>
        <p:blipFill rotWithShape="1">
          <a:blip r:embed="rId3">
            <a:alphaModFix/>
          </a:blip>
          <a:srcRect b="14670" l="3183" r="1685" t="6926"/>
          <a:stretch/>
        </p:blipFill>
        <p:spPr>
          <a:xfrm>
            <a:off x="8951250" y="6995515"/>
            <a:ext cx="8229238" cy="6720480"/>
          </a:xfrm>
          <a:prstGeom prst="rect">
            <a:avLst/>
          </a:prstGeom>
          <a:noFill/>
          <a:ln>
            <a:noFill/>
          </a:ln>
        </p:spPr>
      </p:pic>
      <p:sp>
        <p:nvSpPr>
          <p:cNvPr id="152" name="Google Shape;152;p22"/>
          <p:cNvSpPr/>
          <p:nvPr/>
        </p:nvSpPr>
        <p:spPr>
          <a:xfrm>
            <a:off x="2010415" y="10"/>
            <a:ext cx="20363400" cy="1321200"/>
          </a:xfrm>
          <a:prstGeom prst="rect">
            <a:avLst/>
          </a:prstGeom>
          <a:no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None/>
            </a:pPr>
            <a:r>
              <a:rPr b="1" i="0" lang="en-US" sz="8000" u="none" cap="none" strike="noStrike">
                <a:solidFill>
                  <a:srgbClr val="005087"/>
                </a:solidFill>
                <a:latin typeface="Calibri"/>
                <a:ea typeface="Calibri"/>
                <a:cs typeface="Calibri"/>
                <a:sym typeface="Calibri"/>
              </a:rPr>
              <a:t>Instrumentation: Pro-Oceanus CO2-Pro ATM</a:t>
            </a:r>
            <a:endParaRPr b="0" i="0" sz="8000" u="none" cap="none" strike="noStrike">
              <a:latin typeface="Arial"/>
              <a:ea typeface="Arial"/>
              <a:cs typeface="Arial"/>
              <a:sym typeface="Arial"/>
            </a:endParaRPr>
          </a:p>
        </p:txBody>
      </p:sp>
      <p:sp>
        <p:nvSpPr>
          <p:cNvPr id="153" name="Google Shape;153;p22"/>
          <p:cNvSpPr/>
          <p:nvPr/>
        </p:nvSpPr>
        <p:spPr>
          <a:xfrm>
            <a:off x="2010395" y="1722825"/>
            <a:ext cx="18562200" cy="84126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US" sz="3600" u="none" cap="none" strike="noStrike">
                <a:solidFill>
                  <a:srgbClr val="000000"/>
                </a:solidFill>
                <a:latin typeface="Helvetica Neue"/>
                <a:ea typeface="Helvetica Neue"/>
                <a:cs typeface="Helvetica Neue"/>
                <a:sym typeface="Helvetica Neue"/>
              </a:rPr>
              <a:t>Mounted on surface buoys at all arrays</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3600" u="none" cap="none" strike="noStrike">
                <a:solidFill>
                  <a:srgbClr val="000000"/>
                </a:solidFill>
                <a:latin typeface="Helvetica Neue"/>
                <a:ea typeface="Helvetica Neue"/>
                <a:cs typeface="Helvetica Neue"/>
                <a:sym typeface="Helvetica Neue"/>
              </a:rPr>
              <a:t>Measures both surface water and atmospheric pCO2</a:t>
            </a:r>
            <a:endParaRPr b="0" i="0" sz="36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US" sz="3600" u="none" cap="none" strike="noStrike">
                <a:solidFill>
                  <a:srgbClr val="000000"/>
                </a:solidFill>
                <a:latin typeface="Helvetica Neue"/>
                <a:ea typeface="Helvetica Neue"/>
                <a:cs typeface="Helvetica Neue"/>
                <a:sym typeface="Helvetica Neue"/>
              </a:rPr>
              <a:t>Infrared absorbance method</a:t>
            </a:r>
            <a:endParaRPr b="0" i="0" sz="3600" u="none" cap="none" strike="noStrike">
              <a:solidFill>
                <a:srgbClr val="000000"/>
              </a:solidFill>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Equilibrates across a CO2-permeable membrane</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Measure CO2-via Non-Dispersive IR</a:t>
            </a:r>
            <a:endParaRPr sz="3600">
              <a:latin typeface="Helvetica Neue"/>
              <a:ea typeface="Helvetica Neue"/>
              <a:cs typeface="Helvetica Neue"/>
              <a:sym typeface="Helvetica Neue"/>
            </a:endParaRPr>
          </a:p>
          <a:p>
            <a:pPr indent="-457200" lvl="0" marL="914400" marR="0" rtl="0" algn="l">
              <a:lnSpc>
                <a:spcPct val="100000"/>
              </a:lnSpc>
              <a:spcBef>
                <a:spcPts val="0"/>
              </a:spcBef>
              <a:spcAft>
                <a:spcPts val="0"/>
              </a:spcAft>
              <a:buSzPts val="3600"/>
              <a:buFont typeface="Helvetica Neue"/>
              <a:buChar char="●"/>
            </a:pPr>
            <a:r>
              <a:rPr lang="en-US" sz="3600">
                <a:latin typeface="Helvetica Neue"/>
                <a:ea typeface="Helvetica Neue"/>
                <a:cs typeface="Helvetica Neue"/>
                <a:sym typeface="Helvetica Neue"/>
              </a:rPr>
              <a:t>Takes periodic zero-CO2 baseline measurements</a:t>
            </a:r>
            <a:endParaRPr sz="36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4800" u="none" cap="none" strike="noStrike">
              <a:latin typeface="Arial"/>
              <a:ea typeface="Arial"/>
              <a:cs typeface="Arial"/>
              <a:sym typeface="Arial"/>
            </a:endParaRPr>
          </a:p>
        </p:txBody>
      </p:sp>
      <p:pic>
        <p:nvPicPr>
          <p:cNvPr id="154" name="Google Shape;154;p22"/>
          <p:cNvPicPr preferRelativeResize="0"/>
          <p:nvPr/>
        </p:nvPicPr>
        <p:blipFill rotWithShape="1">
          <a:blip r:embed="rId4">
            <a:alphaModFix/>
          </a:blip>
          <a:srcRect b="0" l="367" r="367" t="0"/>
          <a:stretch/>
        </p:blipFill>
        <p:spPr>
          <a:xfrm>
            <a:off x="17180500" y="3547824"/>
            <a:ext cx="6334125" cy="9603200"/>
          </a:xfrm>
          <a:prstGeom prst="rect">
            <a:avLst/>
          </a:prstGeom>
          <a:noFill/>
          <a:ln>
            <a:noFill/>
          </a:ln>
        </p:spPr>
      </p:pic>
      <p:pic>
        <p:nvPicPr>
          <p:cNvPr id="155" name="Google Shape;155;p22"/>
          <p:cNvPicPr preferRelativeResize="0"/>
          <p:nvPr/>
        </p:nvPicPr>
        <p:blipFill rotWithShape="1">
          <a:blip r:embed="rId5">
            <a:alphaModFix/>
          </a:blip>
          <a:srcRect b="0" l="0" r="0" t="0"/>
          <a:stretch/>
        </p:blipFill>
        <p:spPr>
          <a:xfrm>
            <a:off x="373" y="11506675"/>
            <a:ext cx="24383520" cy="22093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